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73" r:id="rId3"/>
    <p:sldId id="260" r:id="rId4"/>
    <p:sldId id="276" r:id="rId5"/>
    <p:sldId id="289" r:id="rId6"/>
    <p:sldId id="290" r:id="rId7"/>
    <p:sldId id="291" r:id="rId8"/>
    <p:sldId id="292" r:id="rId9"/>
    <p:sldId id="293" r:id="rId10"/>
    <p:sldId id="278" r:id="rId11"/>
    <p:sldId id="280" r:id="rId12"/>
    <p:sldId id="281" r:id="rId13"/>
    <p:sldId id="284" r:id="rId14"/>
    <p:sldId id="285" r:id="rId15"/>
    <p:sldId id="286" r:id="rId16"/>
    <p:sldId id="296" r:id="rId17"/>
    <p:sldId id="297" r:id="rId18"/>
    <p:sldId id="313" r:id="rId19"/>
    <p:sldId id="298" r:id="rId20"/>
    <p:sldId id="299" r:id="rId21"/>
    <p:sldId id="275" r:id="rId22"/>
    <p:sldId id="300" r:id="rId23"/>
    <p:sldId id="301" r:id="rId24"/>
    <p:sldId id="312" r:id="rId25"/>
    <p:sldId id="257" r:id="rId26"/>
    <p:sldId id="302" r:id="rId27"/>
    <p:sldId id="258" r:id="rId28"/>
    <p:sldId id="306" r:id="rId29"/>
    <p:sldId id="310" r:id="rId30"/>
    <p:sldId id="308" r:id="rId31"/>
    <p:sldId id="263" r:id="rId32"/>
    <p:sldId id="264" r:id="rId33"/>
    <p:sldId id="265" r:id="rId34"/>
    <p:sldId id="307" r:id="rId35"/>
    <p:sldId id="317" r:id="rId36"/>
    <p:sldId id="266" r:id="rId37"/>
    <p:sldId id="316" r:id="rId38"/>
    <p:sldId id="311" r:id="rId39"/>
    <p:sldId id="261" r:id="rId40"/>
    <p:sldId id="267" r:id="rId41"/>
    <p:sldId id="268" r:id="rId42"/>
    <p:sldId id="314" r:id="rId43"/>
    <p:sldId id="269" r:id="rId44"/>
    <p:sldId id="270" r:id="rId45"/>
    <p:sldId id="272" r:id="rId46"/>
    <p:sldId id="305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7EA3FDE-6CC8-2342-B94B-5C1C45385254}">
          <p14:sldIdLst>
            <p14:sldId id="256"/>
          </p14:sldIdLst>
        </p14:section>
        <p14:section name="Section récapitulative" id="{50B1769F-2CD2-C94A-85DD-5ABB3AF57E4B}">
          <p14:sldIdLst>
            <p14:sldId id="273"/>
          </p14:sldIdLst>
        </p14:section>
        <p14:section name="Analyse du besoin et résolution de problème" id="{D37B1D95-12E7-1648-976F-B801436EB5C5}">
          <p14:sldIdLst>
            <p14:sldId id="260"/>
            <p14:sldId id="276"/>
            <p14:sldId id="289"/>
            <p14:sldId id="290"/>
            <p14:sldId id="291"/>
            <p14:sldId id="292"/>
            <p14:sldId id="293"/>
            <p14:sldId id="278"/>
            <p14:sldId id="280"/>
            <p14:sldId id="281"/>
            <p14:sldId id="284"/>
            <p14:sldId id="285"/>
            <p14:sldId id="286"/>
            <p14:sldId id="296"/>
            <p14:sldId id="297"/>
            <p14:sldId id="313"/>
            <p14:sldId id="298"/>
            <p14:sldId id="299"/>
            <p14:sldId id="275"/>
            <p14:sldId id="300"/>
            <p14:sldId id="301"/>
            <p14:sldId id="312"/>
            <p14:sldId id="257"/>
            <p14:sldId id="302"/>
          </p14:sldIdLst>
        </p14:section>
        <p14:section name="Développement de modèles d’apprentissage automatique" id="{6D80F073-7ECF-9F4C-B5DE-182BF04F63B5}">
          <p14:sldIdLst>
            <p14:sldId id="258"/>
            <p14:sldId id="306"/>
            <p14:sldId id="310"/>
            <p14:sldId id="308"/>
            <p14:sldId id="263"/>
            <p14:sldId id="264"/>
            <p14:sldId id="265"/>
            <p14:sldId id="307"/>
            <p14:sldId id="317"/>
            <p14:sldId id="266"/>
            <p14:sldId id="316"/>
            <p14:sldId id="311"/>
          </p14:sldIdLst>
        </p14:section>
        <p14:section name="Déploiement et automatisation des modèles" id="{70B3A894-0101-AB42-A2B5-E9CB06D23E2C}">
          <p14:sldIdLst>
            <p14:sldId id="261"/>
            <p14:sldId id="267"/>
            <p14:sldId id="268"/>
            <p14:sldId id="314"/>
            <p14:sldId id="269"/>
            <p14:sldId id="270"/>
          </p14:sldIdLst>
        </p14:section>
        <p14:section name="Démo" id="{DC7BF490-5EFE-BC4A-ADE6-F87922889376}">
          <p14:sldIdLst>
            <p14:sldId id="272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AE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8"/>
    <p:restoredTop sz="94764"/>
  </p:normalViewPr>
  <p:slideViewPr>
    <p:cSldViewPr snapToGrid="0">
      <p:cViewPr>
        <p:scale>
          <a:sx n="73" d="100"/>
          <a:sy n="73" d="100"/>
        </p:scale>
        <p:origin x="1152" y="1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17EFFB-AF40-1B40-AED0-75A5D8710CCB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E4F1215-85AB-7A47-874C-C85ABDD9EB5B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Développer une méthode de topic modeling générale</a:t>
          </a:r>
        </a:p>
      </dgm:t>
    </dgm:pt>
    <dgm:pt modelId="{EE190D6E-74C8-674C-9A68-FDCA39F53139}" type="parTrans" cxnId="{200CF7E6-5E84-E142-85DC-8C1CB05285BB}">
      <dgm:prSet/>
      <dgm:spPr/>
      <dgm:t>
        <a:bodyPr/>
        <a:lstStyle/>
        <a:p>
          <a:endParaRPr lang="fr-FR"/>
        </a:p>
      </dgm:t>
    </dgm:pt>
    <dgm:pt modelId="{CFE1546D-7FFF-8940-B81C-F7B3308F032D}" type="sibTrans" cxnId="{200CF7E6-5E84-E142-85DC-8C1CB05285BB}">
      <dgm:prSet/>
      <dgm:spPr/>
      <dgm:t>
        <a:bodyPr/>
        <a:lstStyle/>
        <a:p>
          <a:endParaRPr lang="fr-FR"/>
        </a:p>
      </dgm:t>
    </dgm:pt>
    <dgm:pt modelId="{73B1690F-D134-5148-8B4C-4DC90FE61C2A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Entrainer un modèle d'analyse de sentiments</a:t>
          </a:r>
        </a:p>
      </dgm:t>
    </dgm:pt>
    <dgm:pt modelId="{D4E6010D-592E-DF4A-A868-746BFB70B0C3}" type="parTrans" cxnId="{E3F62E1C-4F2C-9846-A99D-10913FA66736}">
      <dgm:prSet/>
      <dgm:spPr/>
      <dgm:t>
        <a:bodyPr/>
        <a:lstStyle/>
        <a:p>
          <a:endParaRPr lang="fr-FR"/>
        </a:p>
      </dgm:t>
    </dgm:pt>
    <dgm:pt modelId="{1EAB49A4-7303-FE45-8DFF-071A1BD93328}" type="sibTrans" cxnId="{E3F62E1C-4F2C-9846-A99D-10913FA66736}">
      <dgm:prSet/>
      <dgm:spPr/>
      <dgm:t>
        <a:bodyPr/>
        <a:lstStyle/>
        <a:p>
          <a:endParaRPr lang="fr-FR"/>
        </a:p>
      </dgm:t>
    </dgm:pt>
    <dgm:pt modelId="{C818EA18-D84F-E44B-ACB2-33D7ABD1BA54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la collecte et le stockage des données</a:t>
          </a:r>
        </a:p>
      </dgm:t>
    </dgm:pt>
    <dgm:pt modelId="{27986F4B-8317-CF4B-B031-7381E33D7E9E}" type="parTrans" cxnId="{C83254C1-2D0A-BC48-992D-9FA3EA9FE138}">
      <dgm:prSet/>
      <dgm:spPr/>
      <dgm:t>
        <a:bodyPr/>
        <a:lstStyle/>
        <a:p>
          <a:endParaRPr lang="fr-FR"/>
        </a:p>
      </dgm:t>
    </dgm:pt>
    <dgm:pt modelId="{1466A620-FE68-7740-B171-D38FFB0C6515}" type="sibTrans" cxnId="{C83254C1-2D0A-BC48-992D-9FA3EA9FE138}">
      <dgm:prSet/>
      <dgm:spPr/>
      <dgm:t>
        <a:bodyPr/>
        <a:lstStyle/>
        <a:p>
          <a:endParaRPr lang="fr-FR"/>
        </a:p>
      </dgm:t>
    </dgm:pt>
    <dgm:pt modelId="{BB9B51BC-CEB7-8842-BB9F-7D2F598C225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le traitement des données (</a:t>
          </a:r>
          <a:r>
            <a:rPr lang="fr-FR" dirty="0" err="1"/>
            <a:t>preprocessing</a:t>
          </a:r>
          <a:r>
            <a:rPr lang="fr-FR" dirty="0"/>
            <a:t>, transformations</a:t>
          </a:r>
        </a:p>
      </dgm:t>
    </dgm:pt>
    <dgm:pt modelId="{008B8095-B3A7-BA44-A875-744305B34EA5}" type="parTrans" cxnId="{7F1E90E3-7275-E946-9949-66199754D3A3}">
      <dgm:prSet/>
      <dgm:spPr/>
      <dgm:t>
        <a:bodyPr/>
        <a:lstStyle/>
        <a:p>
          <a:endParaRPr lang="fr-FR"/>
        </a:p>
      </dgm:t>
    </dgm:pt>
    <dgm:pt modelId="{AEEF1261-330D-AD4D-846F-8D4A9395504C}" type="sibTrans" cxnId="{7F1E90E3-7275-E946-9949-66199754D3A3}">
      <dgm:prSet/>
      <dgm:spPr/>
      <dgm:t>
        <a:bodyPr/>
        <a:lstStyle/>
        <a:p>
          <a:endParaRPr lang="fr-FR"/>
        </a:p>
      </dgm:t>
    </dgm:pt>
    <dgm:pt modelId="{2B1A72C9-2EF3-4D45-AC50-096A19F3423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App</a:t>
          </a:r>
        </a:p>
      </dgm:t>
    </dgm:pt>
    <dgm:pt modelId="{1EA18510-A49B-4C47-8605-67D17A39853D}" type="parTrans" cxnId="{81307119-5220-FE44-93F4-1D71ED5E15CD}">
      <dgm:prSet/>
      <dgm:spPr/>
      <dgm:t>
        <a:bodyPr/>
        <a:lstStyle/>
        <a:p>
          <a:endParaRPr lang="fr-FR"/>
        </a:p>
      </dgm:t>
    </dgm:pt>
    <dgm:pt modelId="{7B66608B-2EAC-D041-9771-6059405B8E2C}" type="sibTrans" cxnId="{81307119-5220-FE44-93F4-1D71ED5E15CD}">
      <dgm:prSet/>
      <dgm:spPr/>
      <dgm:t>
        <a:bodyPr/>
        <a:lstStyle/>
        <a:p>
          <a:endParaRPr lang="fr-FR"/>
        </a:p>
      </dgm:t>
    </dgm:pt>
    <dgm:pt modelId="{727F8145-0EB2-D646-B259-C781DBA381C6}" type="pres">
      <dgm:prSet presAssocID="{BC17EFFB-AF40-1B40-AED0-75A5D8710CCB}" presName="Name0" presStyleCnt="0">
        <dgm:presLayoutVars>
          <dgm:dir/>
          <dgm:animLvl val="lvl"/>
          <dgm:resizeHandles val="exact"/>
        </dgm:presLayoutVars>
      </dgm:prSet>
      <dgm:spPr/>
    </dgm:pt>
    <dgm:pt modelId="{5E3AB42C-20CE-F245-B36B-DDE1CE84A979}" type="pres">
      <dgm:prSet presAssocID="{2B1A72C9-2EF3-4D45-AC50-096A19F34236}" presName="Name8" presStyleCnt="0"/>
      <dgm:spPr/>
    </dgm:pt>
    <dgm:pt modelId="{DEFFA75F-35D4-5941-AFCE-7DCB4163916E}" type="pres">
      <dgm:prSet presAssocID="{2B1A72C9-2EF3-4D45-AC50-096A19F34236}" presName="level" presStyleLbl="node1" presStyleIdx="0" presStyleCnt="5">
        <dgm:presLayoutVars>
          <dgm:chMax val="1"/>
          <dgm:bulletEnabled val="1"/>
        </dgm:presLayoutVars>
      </dgm:prSet>
      <dgm:spPr/>
    </dgm:pt>
    <dgm:pt modelId="{C5CB154E-4124-4449-80C5-9B2C772147CE}" type="pres">
      <dgm:prSet presAssocID="{2B1A72C9-2EF3-4D45-AC50-096A19F342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C2109DB-D960-8C4E-AF65-D52DD31B89E8}" type="pres">
      <dgm:prSet presAssocID="{BE4F1215-85AB-7A47-874C-C85ABDD9EB5B}" presName="Name8" presStyleCnt="0"/>
      <dgm:spPr/>
    </dgm:pt>
    <dgm:pt modelId="{A5AB5E05-7899-AE47-88EF-9A3993C68B7A}" type="pres">
      <dgm:prSet presAssocID="{BE4F1215-85AB-7A47-874C-C85ABDD9EB5B}" presName="level" presStyleLbl="node1" presStyleIdx="1" presStyleCnt="5">
        <dgm:presLayoutVars>
          <dgm:chMax val="1"/>
          <dgm:bulletEnabled val="1"/>
        </dgm:presLayoutVars>
      </dgm:prSet>
      <dgm:spPr/>
    </dgm:pt>
    <dgm:pt modelId="{93ECADF1-4CD1-E54A-A4AF-ECC1A71F3ADF}" type="pres">
      <dgm:prSet presAssocID="{BE4F1215-85AB-7A47-874C-C85ABDD9EB5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19B2E4A-D76C-E448-B5BE-693C3FC2D67F}" type="pres">
      <dgm:prSet presAssocID="{73B1690F-D134-5148-8B4C-4DC90FE61C2A}" presName="Name8" presStyleCnt="0"/>
      <dgm:spPr/>
    </dgm:pt>
    <dgm:pt modelId="{E1244116-A6B1-2841-BB2A-26A286CCF090}" type="pres">
      <dgm:prSet presAssocID="{73B1690F-D134-5148-8B4C-4DC90FE61C2A}" presName="level" presStyleLbl="node1" presStyleIdx="2" presStyleCnt="5">
        <dgm:presLayoutVars>
          <dgm:chMax val="1"/>
          <dgm:bulletEnabled val="1"/>
        </dgm:presLayoutVars>
      </dgm:prSet>
      <dgm:spPr/>
    </dgm:pt>
    <dgm:pt modelId="{4C7D4D76-5801-B540-81B0-992FB93698AC}" type="pres">
      <dgm:prSet presAssocID="{73B1690F-D134-5148-8B4C-4DC90FE61C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8678D65-3E88-FF41-92CD-55DCB7B3C2EC}" type="pres">
      <dgm:prSet presAssocID="{BB9B51BC-CEB7-8842-BB9F-7D2F598C2256}" presName="Name8" presStyleCnt="0"/>
      <dgm:spPr/>
    </dgm:pt>
    <dgm:pt modelId="{2257188B-9706-5D4D-B66A-65A30C47230A}" type="pres">
      <dgm:prSet presAssocID="{BB9B51BC-CEB7-8842-BB9F-7D2F598C2256}" presName="level" presStyleLbl="node1" presStyleIdx="3" presStyleCnt="5">
        <dgm:presLayoutVars>
          <dgm:chMax val="1"/>
          <dgm:bulletEnabled val="1"/>
        </dgm:presLayoutVars>
      </dgm:prSet>
      <dgm:spPr/>
    </dgm:pt>
    <dgm:pt modelId="{0EA95448-43CE-F044-BE40-D13D9917CB87}" type="pres">
      <dgm:prSet presAssocID="{BB9B51BC-CEB7-8842-BB9F-7D2F598C22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835E342-7DCA-D846-BA3D-656F1BB415AE}" type="pres">
      <dgm:prSet presAssocID="{C818EA18-D84F-E44B-ACB2-33D7ABD1BA54}" presName="Name8" presStyleCnt="0"/>
      <dgm:spPr/>
    </dgm:pt>
    <dgm:pt modelId="{4A2F42EF-B057-E743-BA59-67AC65124327}" type="pres">
      <dgm:prSet presAssocID="{C818EA18-D84F-E44B-ACB2-33D7ABD1BA54}" presName="level" presStyleLbl="node1" presStyleIdx="4" presStyleCnt="5" custLinFactNeighborX="3572" custLinFactNeighborY="32461">
        <dgm:presLayoutVars>
          <dgm:chMax val="1"/>
          <dgm:bulletEnabled val="1"/>
        </dgm:presLayoutVars>
      </dgm:prSet>
      <dgm:spPr/>
    </dgm:pt>
    <dgm:pt modelId="{5C8691AF-1435-3649-BAA0-56B85B7A4EDF}" type="pres">
      <dgm:prSet presAssocID="{C818EA18-D84F-E44B-ACB2-33D7ABD1BA5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B37EE0F-6006-E149-8C11-9FA8F49CABCA}" type="presOf" srcId="{BB9B51BC-CEB7-8842-BB9F-7D2F598C2256}" destId="{0EA95448-43CE-F044-BE40-D13D9917CB87}" srcOrd="1" destOrd="0" presId="urn:microsoft.com/office/officeart/2005/8/layout/pyramid1"/>
    <dgm:cxn modelId="{A2F89117-12C8-074E-8534-37BB8D585D34}" type="presOf" srcId="{2B1A72C9-2EF3-4D45-AC50-096A19F34236}" destId="{DEFFA75F-35D4-5941-AFCE-7DCB4163916E}" srcOrd="0" destOrd="0" presId="urn:microsoft.com/office/officeart/2005/8/layout/pyramid1"/>
    <dgm:cxn modelId="{81307119-5220-FE44-93F4-1D71ED5E15CD}" srcId="{BC17EFFB-AF40-1B40-AED0-75A5D8710CCB}" destId="{2B1A72C9-2EF3-4D45-AC50-096A19F34236}" srcOrd="0" destOrd="0" parTransId="{1EA18510-A49B-4C47-8605-67D17A39853D}" sibTransId="{7B66608B-2EAC-D041-9771-6059405B8E2C}"/>
    <dgm:cxn modelId="{E3F62E1C-4F2C-9846-A99D-10913FA66736}" srcId="{BC17EFFB-AF40-1B40-AED0-75A5D8710CCB}" destId="{73B1690F-D134-5148-8B4C-4DC90FE61C2A}" srcOrd="2" destOrd="0" parTransId="{D4E6010D-592E-DF4A-A868-746BFB70B0C3}" sibTransId="{1EAB49A4-7303-FE45-8DFF-071A1BD93328}"/>
    <dgm:cxn modelId="{B247382A-F178-504F-BFA1-2696B05068E5}" type="presOf" srcId="{BE4F1215-85AB-7A47-874C-C85ABDD9EB5B}" destId="{93ECADF1-4CD1-E54A-A4AF-ECC1A71F3ADF}" srcOrd="1" destOrd="0" presId="urn:microsoft.com/office/officeart/2005/8/layout/pyramid1"/>
    <dgm:cxn modelId="{CBC3F988-7A19-DB48-AEE8-F3122A7D0A30}" type="presOf" srcId="{73B1690F-D134-5148-8B4C-4DC90FE61C2A}" destId="{4C7D4D76-5801-B540-81B0-992FB93698AC}" srcOrd="1" destOrd="0" presId="urn:microsoft.com/office/officeart/2005/8/layout/pyramid1"/>
    <dgm:cxn modelId="{28FD279F-D49A-5B4A-A5BA-002A294E16C8}" type="presOf" srcId="{BB9B51BC-CEB7-8842-BB9F-7D2F598C2256}" destId="{2257188B-9706-5D4D-B66A-65A30C47230A}" srcOrd="0" destOrd="0" presId="urn:microsoft.com/office/officeart/2005/8/layout/pyramid1"/>
    <dgm:cxn modelId="{476493A5-3757-354E-9587-D8F7571E1F40}" type="presOf" srcId="{C818EA18-D84F-E44B-ACB2-33D7ABD1BA54}" destId="{5C8691AF-1435-3649-BAA0-56B85B7A4EDF}" srcOrd="1" destOrd="0" presId="urn:microsoft.com/office/officeart/2005/8/layout/pyramid1"/>
    <dgm:cxn modelId="{BA6420AC-B135-9449-B30E-3BA11BC6AA01}" type="presOf" srcId="{73B1690F-D134-5148-8B4C-4DC90FE61C2A}" destId="{E1244116-A6B1-2841-BB2A-26A286CCF090}" srcOrd="0" destOrd="0" presId="urn:microsoft.com/office/officeart/2005/8/layout/pyramid1"/>
    <dgm:cxn modelId="{C3911FB4-A437-F047-926F-63E11B94ED57}" type="presOf" srcId="{BE4F1215-85AB-7A47-874C-C85ABDD9EB5B}" destId="{A5AB5E05-7899-AE47-88EF-9A3993C68B7A}" srcOrd="0" destOrd="0" presId="urn:microsoft.com/office/officeart/2005/8/layout/pyramid1"/>
    <dgm:cxn modelId="{C83254C1-2D0A-BC48-992D-9FA3EA9FE138}" srcId="{BC17EFFB-AF40-1B40-AED0-75A5D8710CCB}" destId="{C818EA18-D84F-E44B-ACB2-33D7ABD1BA54}" srcOrd="4" destOrd="0" parTransId="{27986F4B-8317-CF4B-B031-7381E33D7E9E}" sibTransId="{1466A620-FE68-7740-B171-D38FFB0C6515}"/>
    <dgm:cxn modelId="{2B2899D3-029E-7F46-8597-7EA998F649B8}" type="presOf" srcId="{2B1A72C9-2EF3-4D45-AC50-096A19F34236}" destId="{C5CB154E-4124-4449-80C5-9B2C772147CE}" srcOrd="1" destOrd="0" presId="urn:microsoft.com/office/officeart/2005/8/layout/pyramid1"/>
    <dgm:cxn modelId="{7F1E90E3-7275-E946-9949-66199754D3A3}" srcId="{BC17EFFB-AF40-1B40-AED0-75A5D8710CCB}" destId="{BB9B51BC-CEB7-8842-BB9F-7D2F598C2256}" srcOrd="3" destOrd="0" parTransId="{008B8095-B3A7-BA44-A875-744305B34EA5}" sibTransId="{AEEF1261-330D-AD4D-846F-8D4A9395504C}"/>
    <dgm:cxn modelId="{200CF7E6-5E84-E142-85DC-8C1CB05285BB}" srcId="{BC17EFFB-AF40-1B40-AED0-75A5D8710CCB}" destId="{BE4F1215-85AB-7A47-874C-C85ABDD9EB5B}" srcOrd="1" destOrd="0" parTransId="{EE190D6E-74C8-674C-9A68-FDCA39F53139}" sibTransId="{CFE1546D-7FFF-8940-B81C-F7B3308F032D}"/>
    <dgm:cxn modelId="{68AEB3EB-52E0-1744-A819-6A39F66E4F31}" type="presOf" srcId="{C818EA18-D84F-E44B-ACB2-33D7ABD1BA54}" destId="{4A2F42EF-B057-E743-BA59-67AC65124327}" srcOrd="0" destOrd="0" presId="urn:microsoft.com/office/officeart/2005/8/layout/pyramid1"/>
    <dgm:cxn modelId="{54628CEE-734A-364F-9A93-1D95B53D6B4A}" type="presOf" srcId="{BC17EFFB-AF40-1B40-AED0-75A5D8710CCB}" destId="{727F8145-0EB2-D646-B259-C781DBA381C6}" srcOrd="0" destOrd="0" presId="urn:microsoft.com/office/officeart/2005/8/layout/pyramid1"/>
    <dgm:cxn modelId="{4F938014-13CC-6247-BF46-092551777A09}" type="presParOf" srcId="{727F8145-0EB2-D646-B259-C781DBA381C6}" destId="{5E3AB42C-20CE-F245-B36B-DDE1CE84A979}" srcOrd="0" destOrd="0" presId="urn:microsoft.com/office/officeart/2005/8/layout/pyramid1"/>
    <dgm:cxn modelId="{F1013592-C120-2D43-B2DD-531299D9A7FE}" type="presParOf" srcId="{5E3AB42C-20CE-F245-B36B-DDE1CE84A979}" destId="{DEFFA75F-35D4-5941-AFCE-7DCB4163916E}" srcOrd="0" destOrd="0" presId="urn:microsoft.com/office/officeart/2005/8/layout/pyramid1"/>
    <dgm:cxn modelId="{A93583F2-8F40-EC45-9724-38E9752F49F9}" type="presParOf" srcId="{5E3AB42C-20CE-F245-B36B-DDE1CE84A979}" destId="{C5CB154E-4124-4449-80C5-9B2C772147CE}" srcOrd="1" destOrd="0" presId="urn:microsoft.com/office/officeart/2005/8/layout/pyramid1"/>
    <dgm:cxn modelId="{FEAE59B4-CBFB-DD4F-8C8F-D7934D3B10AA}" type="presParOf" srcId="{727F8145-0EB2-D646-B259-C781DBA381C6}" destId="{AC2109DB-D960-8C4E-AF65-D52DD31B89E8}" srcOrd="1" destOrd="0" presId="urn:microsoft.com/office/officeart/2005/8/layout/pyramid1"/>
    <dgm:cxn modelId="{1DEBC03A-A30A-0549-9BA9-FCF918DF548D}" type="presParOf" srcId="{AC2109DB-D960-8C4E-AF65-D52DD31B89E8}" destId="{A5AB5E05-7899-AE47-88EF-9A3993C68B7A}" srcOrd="0" destOrd="0" presId="urn:microsoft.com/office/officeart/2005/8/layout/pyramid1"/>
    <dgm:cxn modelId="{0E1D9E54-859E-054D-820E-36716F023E9F}" type="presParOf" srcId="{AC2109DB-D960-8C4E-AF65-D52DD31B89E8}" destId="{93ECADF1-4CD1-E54A-A4AF-ECC1A71F3ADF}" srcOrd="1" destOrd="0" presId="urn:microsoft.com/office/officeart/2005/8/layout/pyramid1"/>
    <dgm:cxn modelId="{658871BD-1C52-EA48-8D0E-49C652879AA4}" type="presParOf" srcId="{727F8145-0EB2-D646-B259-C781DBA381C6}" destId="{F19B2E4A-D76C-E448-B5BE-693C3FC2D67F}" srcOrd="2" destOrd="0" presId="urn:microsoft.com/office/officeart/2005/8/layout/pyramid1"/>
    <dgm:cxn modelId="{835B18E1-54C5-8543-93D3-4520167FCE20}" type="presParOf" srcId="{F19B2E4A-D76C-E448-B5BE-693C3FC2D67F}" destId="{E1244116-A6B1-2841-BB2A-26A286CCF090}" srcOrd="0" destOrd="0" presId="urn:microsoft.com/office/officeart/2005/8/layout/pyramid1"/>
    <dgm:cxn modelId="{29E4C15D-99C0-1842-AC55-8894971DC28F}" type="presParOf" srcId="{F19B2E4A-D76C-E448-B5BE-693C3FC2D67F}" destId="{4C7D4D76-5801-B540-81B0-992FB93698AC}" srcOrd="1" destOrd="0" presId="urn:microsoft.com/office/officeart/2005/8/layout/pyramid1"/>
    <dgm:cxn modelId="{A7F24F91-EC00-8D47-8F70-911428A8A4EB}" type="presParOf" srcId="{727F8145-0EB2-D646-B259-C781DBA381C6}" destId="{68678D65-3E88-FF41-92CD-55DCB7B3C2EC}" srcOrd="3" destOrd="0" presId="urn:microsoft.com/office/officeart/2005/8/layout/pyramid1"/>
    <dgm:cxn modelId="{CB270893-DFC8-664C-96AF-268AAA66C09C}" type="presParOf" srcId="{68678D65-3E88-FF41-92CD-55DCB7B3C2EC}" destId="{2257188B-9706-5D4D-B66A-65A30C47230A}" srcOrd="0" destOrd="0" presId="urn:microsoft.com/office/officeart/2005/8/layout/pyramid1"/>
    <dgm:cxn modelId="{B16E5BBA-F84E-B147-85EB-952DE4A167DF}" type="presParOf" srcId="{68678D65-3E88-FF41-92CD-55DCB7B3C2EC}" destId="{0EA95448-43CE-F044-BE40-D13D9917CB87}" srcOrd="1" destOrd="0" presId="urn:microsoft.com/office/officeart/2005/8/layout/pyramid1"/>
    <dgm:cxn modelId="{76D011C1-347D-3E45-BF68-F4E8F81C37E6}" type="presParOf" srcId="{727F8145-0EB2-D646-B259-C781DBA381C6}" destId="{2835E342-7DCA-D846-BA3D-656F1BB415AE}" srcOrd="4" destOrd="0" presId="urn:microsoft.com/office/officeart/2005/8/layout/pyramid1"/>
    <dgm:cxn modelId="{4C9C65D4-44B3-1343-99AA-6539BF5FFCD7}" type="presParOf" srcId="{2835E342-7DCA-D846-BA3D-656F1BB415AE}" destId="{4A2F42EF-B057-E743-BA59-67AC65124327}" srcOrd="0" destOrd="0" presId="urn:microsoft.com/office/officeart/2005/8/layout/pyramid1"/>
    <dgm:cxn modelId="{72408B28-CE92-4047-8C13-B152D75C7B77}" type="presParOf" srcId="{2835E342-7DCA-D846-BA3D-656F1BB415AE}" destId="{5C8691AF-1435-3649-BAA0-56B85B7A4ED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17EFFB-AF40-1B40-AED0-75A5D8710CCB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E4F1215-85AB-7A47-874C-C85ABDD9EB5B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Développer une méthode d’optimisation du topic modeling</a:t>
          </a:r>
        </a:p>
      </dgm:t>
    </dgm:pt>
    <dgm:pt modelId="{EE190D6E-74C8-674C-9A68-FDCA39F53139}" type="parTrans" cxnId="{200CF7E6-5E84-E142-85DC-8C1CB05285BB}">
      <dgm:prSet/>
      <dgm:spPr/>
      <dgm:t>
        <a:bodyPr/>
        <a:lstStyle/>
        <a:p>
          <a:endParaRPr lang="fr-FR"/>
        </a:p>
      </dgm:t>
    </dgm:pt>
    <dgm:pt modelId="{CFE1546D-7FFF-8940-B81C-F7B3308F032D}" type="sibTrans" cxnId="{200CF7E6-5E84-E142-85DC-8C1CB05285BB}">
      <dgm:prSet/>
      <dgm:spPr/>
      <dgm:t>
        <a:bodyPr/>
        <a:lstStyle/>
        <a:p>
          <a:endParaRPr lang="fr-FR"/>
        </a:p>
      </dgm:t>
    </dgm:pt>
    <dgm:pt modelId="{73B1690F-D134-5148-8B4C-4DC90FE61C2A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Entrainer un modèle d'analyse de sentiments</a:t>
          </a:r>
        </a:p>
      </dgm:t>
    </dgm:pt>
    <dgm:pt modelId="{D4E6010D-592E-DF4A-A868-746BFB70B0C3}" type="parTrans" cxnId="{E3F62E1C-4F2C-9846-A99D-10913FA66736}">
      <dgm:prSet/>
      <dgm:spPr/>
      <dgm:t>
        <a:bodyPr/>
        <a:lstStyle/>
        <a:p>
          <a:endParaRPr lang="fr-FR"/>
        </a:p>
      </dgm:t>
    </dgm:pt>
    <dgm:pt modelId="{1EAB49A4-7303-FE45-8DFF-071A1BD93328}" type="sibTrans" cxnId="{E3F62E1C-4F2C-9846-A99D-10913FA66736}">
      <dgm:prSet/>
      <dgm:spPr/>
      <dgm:t>
        <a:bodyPr/>
        <a:lstStyle/>
        <a:p>
          <a:endParaRPr lang="fr-FR"/>
        </a:p>
      </dgm:t>
    </dgm:pt>
    <dgm:pt modelId="{C818EA18-D84F-E44B-ACB2-33D7ABD1BA54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la collecte et le stockage des données</a:t>
          </a:r>
        </a:p>
      </dgm:t>
    </dgm:pt>
    <dgm:pt modelId="{27986F4B-8317-CF4B-B031-7381E33D7E9E}" type="parTrans" cxnId="{C83254C1-2D0A-BC48-992D-9FA3EA9FE138}">
      <dgm:prSet/>
      <dgm:spPr/>
      <dgm:t>
        <a:bodyPr/>
        <a:lstStyle/>
        <a:p>
          <a:endParaRPr lang="fr-FR"/>
        </a:p>
      </dgm:t>
    </dgm:pt>
    <dgm:pt modelId="{1466A620-FE68-7740-B171-D38FFB0C6515}" type="sibTrans" cxnId="{C83254C1-2D0A-BC48-992D-9FA3EA9FE138}">
      <dgm:prSet/>
      <dgm:spPr/>
      <dgm:t>
        <a:bodyPr/>
        <a:lstStyle/>
        <a:p>
          <a:endParaRPr lang="fr-FR"/>
        </a:p>
      </dgm:t>
    </dgm:pt>
    <dgm:pt modelId="{BB9B51BC-CEB7-8842-BB9F-7D2F598C225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le traitement des données (</a:t>
          </a:r>
          <a:r>
            <a:rPr lang="fr-FR" dirty="0" err="1"/>
            <a:t>preprocessing</a:t>
          </a:r>
          <a:r>
            <a:rPr lang="fr-FR" dirty="0"/>
            <a:t>, transformations</a:t>
          </a:r>
        </a:p>
      </dgm:t>
    </dgm:pt>
    <dgm:pt modelId="{008B8095-B3A7-BA44-A875-744305B34EA5}" type="parTrans" cxnId="{7F1E90E3-7275-E946-9949-66199754D3A3}">
      <dgm:prSet/>
      <dgm:spPr/>
      <dgm:t>
        <a:bodyPr/>
        <a:lstStyle/>
        <a:p>
          <a:endParaRPr lang="fr-FR"/>
        </a:p>
      </dgm:t>
    </dgm:pt>
    <dgm:pt modelId="{AEEF1261-330D-AD4D-846F-8D4A9395504C}" type="sibTrans" cxnId="{7F1E90E3-7275-E946-9949-66199754D3A3}">
      <dgm:prSet/>
      <dgm:spPr/>
      <dgm:t>
        <a:bodyPr/>
        <a:lstStyle/>
        <a:p>
          <a:endParaRPr lang="fr-FR"/>
        </a:p>
      </dgm:t>
    </dgm:pt>
    <dgm:pt modelId="{2B1A72C9-2EF3-4D45-AC50-096A19F3423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App</a:t>
          </a:r>
        </a:p>
      </dgm:t>
    </dgm:pt>
    <dgm:pt modelId="{1EA18510-A49B-4C47-8605-67D17A39853D}" type="parTrans" cxnId="{81307119-5220-FE44-93F4-1D71ED5E15CD}">
      <dgm:prSet/>
      <dgm:spPr/>
      <dgm:t>
        <a:bodyPr/>
        <a:lstStyle/>
        <a:p>
          <a:endParaRPr lang="fr-FR"/>
        </a:p>
      </dgm:t>
    </dgm:pt>
    <dgm:pt modelId="{7B66608B-2EAC-D041-9771-6059405B8E2C}" type="sibTrans" cxnId="{81307119-5220-FE44-93F4-1D71ED5E15CD}">
      <dgm:prSet/>
      <dgm:spPr/>
      <dgm:t>
        <a:bodyPr/>
        <a:lstStyle/>
        <a:p>
          <a:endParaRPr lang="fr-FR"/>
        </a:p>
      </dgm:t>
    </dgm:pt>
    <dgm:pt modelId="{727F8145-0EB2-D646-B259-C781DBA381C6}" type="pres">
      <dgm:prSet presAssocID="{BC17EFFB-AF40-1B40-AED0-75A5D8710CCB}" presName="Name0" presStyleCnt="0">
        <dgm:presLayoutVars>
          <dgm:dir/>
          <dgm:animLvl val="lvl"/>
          <dgm:resizeHandles val="exact"/>
        </dgm:presLayoutVars>
      </dgm:prSet>
      <dgm:spPr/>
    </dgm:pt>
    <dgm:pt modelId="{5E3AB42C-20CE-F245-B36B-DDE1CE84A979}" type="pres">
      <dgm:prSet presAssocID="{2B1A72C9-2EF3-4D45-AC50-096A19F34236}" presName="Name8" presStyleCnt="0"/>
      <dgm:spPr/>
    </dgm:pt>
    <dgm:pt modelId="{DEFFA75F-35D4-5941-AFCE-7DCB4163916E}" type="pres">
      <dgm:prSet presAssocID="{2B1A72C9-2EF3-4D45-AC50-096A19F34236}" presName="level" presStyleLbl="node1" presStyleIdx="0" presStyleCnt="5">
        <dgm:presLayoutVars>
          <dgm:chMax val="1"/>
          <dgm:bulletEnabled val="1"/>
        </dgm:presLayoutVars>
      </dgm:prSet>
      <dgm:spPr/>
    </dgm:pt>
    <dgm:pt modelId="{C5CB154E-4124-4449-80C5-9B2C772147CE}" type="pres">
      <dgm:prSet presAssocID="{2B1A72C9-2EF3-4D45-AC50-096A19F342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C2109DB-D960-8C4E-AF65-D52DD31B89E8}" type="pres">
      <dgm:prSet presAssocID="{BE4F1215-85AB-7A47-874C-C85ABDD9EB5B}" presName="Name8" presStyleCnt="0"/>
      <dgm:spPr/>
    </dgm:pt>
    <dgm:pt modelId="{A5AB5E05-7899-AE47-88EF-9A3993C68B7A}" type="pres">
      <dgm:prSet presAssocID="{BE4F1215-85AB-7A47-874C-C85ABDD9EB5B}" presName="level" presStyleLbl="node1" presStyleIdx="1" presStyleCnt="5">
        <dgm:presLayoutVars>
          <dgm:chMax val="1"/>
          <dgm:bulletEnabled val="1"/>
        </dgm:presLayoutVars>
      </dgm:prSet>
      <dgm:spPr/>
    </dgm:pt>
    <dgm:pt modelId="{93ECADF1-4CD1-E54A-A4AF-ECC1A71F3ADF}" type="pres">
      <dgm:prSet presAssocID="{BE4F1215-85AB-7A47-874C-C85ABDD9EB5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19B2E4A-D76C-E448-B5BE-693C3FC2D67F}" type="pres">
      <dgm:prSet presAssocID="{73B1690F-D134-5148-8B4C-4DC90FE61C2A}" presName="Name8" presStyleCnt="0"/>
      <dgm:spPr/>
    </dgm:pt>
    <dgm:pt modelId="{E1244116-A6B1-2841-BB2A-26A286CCF090}" type="pres">
      <dgm:prSet presAssocID="{73B1690F-D134-5148-8B4C-4DC90FE61C2A}" presName="level" presStyleLbl="node1" presStyleIdx="2" presStyleCnt="5">
        <dgm:presLayoutVars>
          <dgm:chMax val="1"/>
          <dgm:bulletEnabled val="1"/>
        </dgm:presLayoutVars>
      </dgm:prSet>
      <dgm:spPr/>
    </dgm:pt>
    <dgm:pt modelId="{4C7D4D76-5801-B540-81B0-992FB93698AC}" type="pres">
      <dgm:prSet presAssocID="{73B1690F-D134-5148-8B4C-4DC90FE61C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8678D65-3E88-FF41-92CD-55DCB7B3C2EC}" type="pres">
      <dgm:prSet presAssocID="{BB9B51BC-CEB7-8842-BB9F-7D2F598C2256}" presName="Name8" presStyleCnt="0"/>
      <dgm:spPr/>
    </dgm:pt>
    <dgm:pt modelId="{2257188B-9706-5D4D-B66A-65A30C47230A}" type="pres">
      <dgm:prSet presAssocID="{BB9B51BC-CEB7-8842-BB9F-7D2F598C2256}" presName="level" presStyleLbl="node1" presStyleIdx="3" presStyleCnt="5">
        <dgm:presLayoutVars>
          <dgm:chMax val="1"/>
          <dgm:bulletEnabled val="1"/>
        </dgm:presLayoutVars>
      </dgm:prSet>
      <dgm:spPr/>
    </dgm:pt>
    <dgm:pt modelId="{0EA95448-43CE-F044-BE40-D13D9917CB87}" type="pres">
      <dgm:prSet presAssocID="{BB9B51BC-CEB7-8842-BB9F-7D2F598C22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835E342-7DCA-D846-BA3D-656F1BB415AE}" type="pres">
      <dgm:prSet presAssocID="{C818EA18-D84F-E44B-ACB2-33D7ABD1BA54}" presName="Name8" presStyleCnt="0"/>
      <dgm:spPr/>
    </dgm:pt>
    <dgm:pt modelId="{4A2F42EF-B057-E743-BA59-67AC65124327}" type="pres">
      <dgm:prSet presAssocID="{C818EA18-D84F-E44B-ACB2-33D7ABD1BA54}" presName="level" presStyleLbl="node1" presStyleIdx="4" presStyleCnt="5" custLinFactNeighborX="3572" custLinFactNeighborY="32461">
        <dgm:presLayoutVars>
          <dgm:chMax val="1"/>
          <dgm:bulletEnabled val="1"/>
        </dgm:presLayoutVars>
      </dgm:prSet>
      <dgm:spPr/>
    </dgm:pt>
    <dgm:pt modelId="{5C8691AF-1435-3649-BAA0-56B85B7A4EDF}" type="pres">
      <dgm:prSet presAssocID="{C818EA18-D84F-E44B-ACB2-33D7ABD1BA5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070ED03-A7D9-5445-8F5B-C54115F882D8}" type="presOf" srcId="{C818EA18-D84F-E44B-ACB2-33D7ABD1BA54}" destId="{5C8691AF-1435-3649-BAA0-56B85B7A4EDF}" srcOrd="1" destOrd="0" presId="urn:microsoft.com/office/officeart/2005/8/layout/pyramid1"/>
    <dgm:cxn modelId="{81307119-5220-FE44-93F4-1D71ED5E15CD}" srcId="{BC17EFFB-AF40-1B40-AED0-75A5D8710CCB}" destId="{2B1A72C9-2EF3-4D45-AC50-096A19F34236}" srcOrd="0" destOrd="0" parTransId="{1EA18510-A49B-4C47-8605-67D17A39853D}" sibTransId="{7B66608B-2EAC-D041-9771-6059405B8E2C}"/>
    <dgm:cxn modelId="{E3F62E1C-4F2C-9846-A99D-10913FA66736}" srcId="{BC17EFFB-AF40-1B40-AED0-75A5D8710CCB}" destId="{73B1690F-D134-5148-8B4C-4DC90FE61C2A}" srcOrd="2" destOrd="0" parTransId="{D4E6010D-592E-DF4A-A868-746BFB70B0C3}" sibTransId="{1EAB49A4-7303-FE45-8DFF-071A1BD93328}"/>
    <dgm:cxn modelId="{32A53221-E4FE-294A-BE79-FC69E92F11E6}" type="presOf" srcId="{2B1A72C9-2EF3-4D45-AC50-096A19F34236}" destId="{C5CB154E-4124-4449-80C5-9B2C772147CE}" srcOrd="1" destOrd="0" presId="urn:microsoft.com/office/officeart/2005/8/layout/pyramid1"/>
    <dgm:cxn modelId="{89D66924-285E-E14F-A967-1953AE7A8E40}" type="presOf" srcId="{BB9B51BC-CEB7-8842-BB9F-7D2F598C2256}" destId="{0EA95448-43CE-F044-BE40-D13D9917CB87}" srcOrd="1" destOrd="0" presId="urn:microsoft.com/office/officeart/2005/8/layout/pyramid1"/>
    <dgm:cxn modelId="{2A70DC45-E256-5F4E-BE77-B210D008FBE8}" type="presOf" srcId="{BE4F1215-85AB-7A47-874C-C85ABDD9EB5B}" destId="{A5AB5E05-7899-AE47-88EF-9A3993C68B7A}" srcOrd="0" destOrd="0" presId="urn:microsoft.com/office/officeart/2005/8/layout/pyramid1"/>
    <dgm:cxn modelId="{F63BCE60-D3B2-D74C-B85B-BA4867D6055D}" type="presOf" srcId="{2B1A72C9-2EF3-4D45-AC50-096A19F34236}" destId="{DEFFA75F-35D4-5941-AFCE-7DCB4163916E}" srcOrd="0" destOrd="0" presId="urn:microsoft.com/office/officeart/2005/8/layout/pyramid1"/>
    <dgm:cxn modelId="{2A79967A-A206-4D43-84CE-779669B29A8C}" type="presOf" srcId="{73B1690F-D134-5148-8B4C-4DC90FE61C2A}" destId="{E1244116-A6B1-2841-BB2A-26A286CCF090}" srcOrd="0" destOrd="0" presId="urn:microsoft.com/office/officeart/2005/8/layout/pyramid1"/>
    <dgm:cxn modelId="{C83254C1-2D0A-BC48-992D-9FA3EA9FE138}" srcId="{BC17EFFB-AF40-1B40-AED0-75A5D8710CCB}" destId="{C818EA18-D84F-E44B-ACB2-33D7ABD1BA54}" srcOrd="4" destOrd="0" parTransId="{27986F4B-8317-CF4B-B031-7381E33D7E9E}" sibTransId="{1466A620-FE68-7740-B171-D38FFB0C6515}"/>
    <dgm:cxn modelId="{C84C4BC3-4D20-1E47-9FB5-A674E1869073}" type="presOf" srcId="{BE4F1215-85AB-7A47-874C-C85ABDD9EB5B}" destId="{93ECADF1-4CD1-E54A-A4AF-ECC1A71F3ADF}" srcOrd="1" destOrd="0" presId="urn:microsoft.com/office/officeart/2005/8/layout/pyramid1"/>
    <dgm:cxn modelId="{F5F4EFD1-E896-0849-A489-FAFE47F3CBFF}" type="presOf" srcId="{C818EA18-D84F-E44B-ACB2-33D7ABD1BA54}" destId="{4A2F42EF-B057-E743-BA59-67AC65124327}" srcOrd="0" destOrd="0" presId="urn:microsoft.com/office/officeart/2005/8/layout/pyramid1"/>
    <dgm:cxn modelId="{62803CD9-BBDE-DD43-B855-5B0EFA4707F5}" type="presOf" srcId="{BB9B51BC-CEB7-8842-BB9F-7D2F598C2256}" destId="{2257188B-9706-5D4D-B66A-65A30C47230A}" srcOrd="0" destOrd="0" presId="urn:microsoft.com/office/officeart/2005/8/layout/pyramid1"/>
    <dgm:cxn modelId="{9D2073DE-576E-F844-9D52-9D0CC0F21154}" type="presOf" srcId="{73B1690F-D134-5148-8B4C-4DC90FE61C2A}" destId="{4C7D4D76-5801-B540-81B0-992FB93698AC}" srcOrd="1" destOrd="0" presId="urn:microsoft.com/office/officeart/2005/8/layout/pyramid1"/>
    <dgm:cxn modelId="{7F1E90E3-7275-E946-9949-66199754D3A3}" srcId="{BC17EFFB-AF40-1B40-AED0-75A5D8710CCB}" destId="{BB9B51BC-CEB7-8842-BB9F-7D2F598C2256}" srcOrd="3" destOrd="0" parTransId="{008B8095-B3A7-BA44-A875-744305B34EA5}" sibTransId="{AEEF1261-330D-AD4D-846F-8D4A9395504C}"/>
    <dgm:cxn modelId="{200CF7E6-5E84-E142-85DC-8C1CB05285BB}" srcId="{BC17EFFB-AF40-1B40-AED0-75A5D8710CCB}" destId="{BE4F1215-85AB-7A47-874C-C85ABDD9EB5B}" srcOrd="1" destOrd="0" parTransId="{EE190D6E-74C8-674C-9A68-FDCA39F53139}" sibTransId="{CFE1546D-7FFF-8940-B81C-F7B3308F032D}"/>
    <dgm:cxn modelId="{54628CEE-734A-364F-9A93-1D95B53D6B4A}" type="presOf" srcId="{BC17EFFB-AF40-1B40-AED0-75A5D8710CCB}" destId="{727F8145-0EB2-D646-B259-C781DBA381C6}" srcOrd="0" destOrd="0" presId="urn:microsoft.com/office/officeart/2005/8/layout/pyramid1"/>
    <dgm:cxn modelId="{4F938014-13CC-6247-BF46-092551777A09}" type="presParOf" srcId="{727F8145-0EB2-D646-B259-C781DBA381C6}" destId="{5E3AB42C-20CE-F245-B36B-DDE1CE84A979}" srcOrd="0" destOrd="0" presId="urn:microsoft.com/office/officeart/2005/8/layout/pyramid1"/>
    <dgm:cxn modelId="{689093BB-1C5C-7649-B7C0-F64F32FDF821}" type="presParOf" srcId="{5E3AB42C-20CE-F245-B36B-DDE1CE84A979}" destId="{DEFFA75F-35D4-5941-AFCE-7DCB4163916E}" srcOrd="0" destOrd="0" presId="urn:microsoft.com/office/officeart/2005/8/layout/pyramid1"/>
    <dgm:cxn modelId="{7B1DA934-FD1D-6C47-8EA4-54E37C5AD200}" type="presParOf" srcId="{5E3AB42C-20CE-F245-B36B-DDE1CE84A979}" destId="{C5CB154E-4124-4449-80C5-9B2C772147CE}" srcOrd="1" destOrd="0" presId="urn:microsoft.com/office/officeart/2005/8/layout/pyramid1"/>
    <dgm:cxn modelId="{FEAE59B4-CBFB-DD4F-8C8F-D7934D3B10AA}" type="presParOf" srcId="{727F8145-0EB2-D646-B259-C781DBA381C6}" destId="{AC2109DB-D960-8C4E-AF65-D52DD31B89E8}" srcOrd="1" destOrd="0" presId="urn:microsoft.com/office/officeart/2005/8/layout/pyramid1"/>
    <dgm:cxn modelId="{9A943E2B-7867-0D41-9BD1-EF660F1E6FFA}" type="presParOf" srcId="{AC2109DB-D960-8C4E-AF65-D52DD31B89E8}" destId="{A5AB5E05-7899-AE47-88EF-9A3993C68B7A}" srcOrd="0" destOrd="0" presId="urn:microsoft.com/office/officeart/2005/8/layout/pyramid1"/>
    <dgm:cxn modelId="{31E4303E-E517-3B4B-8EDF-3F3DF8C7E905}" type="presParOf" srcId="{AC2109DB-D960-8C4E-AF65-D52DD31B89E8}" destId="{93ECADF1-4CD1-E54A-A4AF-ECC1A71F3ADF}" srcOrd="1" destOrd="0" presId="urn:microsoft.com/office/officeart/2005/8/layout/pyramid1"/>
    <dgm:cxn modelId="{658871BD-1C52-EA48-8D0E-49C652879AA4}" type="presParOf" srcId="{727F8145-0EB2-D646-B259-C781DBA381C6}" destId="{F19B2E4A-D76C-E448-B5BE-693C3FC2D67F}" srcOrd="2" destOrd="0" presId="urn:microsoft.com/office/officeart/2005/8/layout/pyramid1"/>
    <dgm:cxn modelId="{60A96E61-BDD0-934E-855E-F35129729A28}" type="presParOf" srcId="{F19B2E4A-D76C-E448-B5BE-693C3FC2D67F}" destId="{E1244116-A6B1-2841-BB2A-26A286CCF090}" srcOrd="0" destOrd="0" presId="urn:microsoft.com/office/officeart/2005/8/layout/pyramid1"/>
    <dgm:cxn modelId="{88A4EE42-F433-8E4E-AF29-BF2594A54692}" type="presParOf" srcId="{F19B2E4A-D76C-E448-B5BE-693C3FC2D67F}" destId="{4C7D4D76-5801-B540-81B0-992FB93698AC}" srcOrd="1" destOrd="0" presId="urn:microsoft.com/office/officeart/2005/8/layout/pyramid1"/>
    <dgm:cxn modelId="{A7F24F91-EC00-8D47-8F70-911428A8A4EB}" type="presParOf" srcId="{727F8145-0EB2-D646-B259-C781DBA381C6}" destId="{68678D65-3E88-FF41-92CD-55DCB7B3C2EC}" srcOrd="3" destOrd="0" presId="urn:microsoft.com/office/officeart/2005/8/layout/pyramid1"/>
    <dgm:cxn modelId="{5A03FE8E-D1E0-ED40-91BB-3A537EBC0554}" type="presParOf" srcId="{68678D65-3E88-FF41-92CD-55DCB7B3C2EC}" destId="{2257188B-9706-5D4D-B66A-65A30C47230A}" srcOrd="0" destOrd="0" presId="urn:microsoft.com/office/officeart/2005/8/layout/pyramid1"/>
    <dgm:cxn modelId="{097C7180-6F42-E348-ACA7-8691DE2B3896}" type="presParOf" srcId="{68678D65-3E88-FF41-92CD-55DCB7B3C2EC}" destId="{0EA95448-43CE-F044-BE40-D13D9917CB87}" srcOrd="1" destOrd="0" presId="urn:microsoft.com/office/officeart/2005/8/layout/pyramid1"/>
    <dgm:cxn modelId="{76D011C1-347D-3E45-BF68-F4E8F81C37E6}" type="presParOf" srcId="{727F8145-0EB2-D646-B259-C781DBA381C6}" destId="{2835E342-7DCA-D846-BA3D-656F1BB415AE}" srcOrd="4" destOrd="0" presId="urn:microsoft.com/office/officeart/2005/8/layout/pyramid1"/>
    <dgm:cxn modelId="{C0454661-5E4F-F349-9A80-7C724B2A9AE4}" type="presParOf" srcId="{2835E342-7DCA-D846-BA3D-656F1BB415AE}" destId="{4A2F42EF-B057-E743-BA59-67AC65124327}" srcOrd="0" destOrd="0" presId="urn:microsoft.com/office/officeart/2005/8/layout/pyramid1"/>
    <dgm:cxn modelId="{6C1AFF61-3D84-E844-A037-9DF7F3E6C80A}" type="presParOf" srcId="{2835E342-7DCA-D846-BA3D-656F1BB415AE}" destId="{5C8691AF-1435-3649-BAA0-56B85B7A4ED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FA75F-35D4-5941-AFCE-7DCB4163916E}">
      <dsp:nvSpPr>
        <dsp:cNvPr id="0" name=""/>
        <dsp:cNvSpPr/>
      </dsp:nvSpPr>
      <dsp:spPr>
        <a:xfrm>
          <a:off x="3251199" y="0"/>
          <a:ext cx="16255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</a:t>
          </a:r>
        </a:p>
      </dsp:txBody>
      <dsp:txXfrm>
        <a:off x="3251199" y="0"/>
        <a:ext cx="1625599" cy="1083733"/>
      </dsp:txXfrm>
    </dsp:sp>
    <dsp:sp modelId="{A5AB5E05-7899-AE47-88EF-9A3993C68B7A}">
      <dsp:nvSpPr>
        <dsp:cNvPr id="0" name=""/>
        <dsp:cNvSpPr/>
      </dsp:nvSpPr>
      <dsp:spPr>
        <a:xfrm>
          <a:off x="2438400" y="1083733"/>
          <a:ext cx="32511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Développer une méthode de topic modeling générale</a:t>
          </a:r>
        </a:p>
      </dsp:txBody>
      <dsp:txXfrm>
        <a:off x="3007360" y="1083733"/>
        <a:ext cx="2113280" cy="1083733"/>
      </dsp:txXfrm>
    </dsp:sp>
    <dsp:sp modelId="{E1244116-A6B1-2841-BB2A-26A286CCF090}">
      <dsp:nvSpPr>
        <dsp:cNvPr id="0" name=""/>
        <dsp:cNvSpPr/>
      </dsp:nvSpPr>
      <dsp:spPr>
        <a:xfrm>
          <a:off x="1625600" y="2167466"/>
          <a:ext cx="48767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Entrainer un modèle d'analyse de sentiments</a:t>
          </a:r>
        </a:p>
      </dsp:txBody>
      <dsp:txXfrm>
        <a:off x="2479040" y="2167466"/>
        <a:ext cx="3169919" cy="1083733"/>
      </dsp:txXfrm>
    </dsp:sp>
    <dsp:sp modelId="{2257188B-9706-5D4D-B66A-65A30C47230A}">
      <dsp:nvSpPr>
        <dsp:cNvPr id="0" name=""/>
        <dsp:cNvSpPr/>
      </dsp:nvSpPr>
      <dsp:spPr>
        <a:xfrm>
          <a:off x="812800" y="3251200"/>
          <a:ext cx="65023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le traitement des données (</a:t>
          </a:r>
          <a:r>
            <a:rPr lang="fr-FR" sz="2000" kern="1200" dirty="0" err="1"/>
            <a:t>preprocessing</a:t>
          </a:r>
          <a:r>
            <a:rPr lang="fr-FR" sz="2000" kern="1200" dirty="0"/>
            <a:t>, transformations</a:t>
          </a:r>
        </a:p>
      </dsp:txBody>
      <dsp:txXfrm>
        <a:off x="1950720" y="3251200"/>
        <a:ext cx="4226560" cy="1083733"/>
      </dsp:txXfrm>
    </dsp:sp>
    <dsp:sp modelId="{4A2F42EF-B057-E743-BA59-67AC65124327}">
      <dsp:nvSpPr>
        <dsp:cNvPr id="0" name=""/>
        <dsp:cNvSpPr/>
      </dsp:nvSpPr>
      <dsp:spPr>
        <a:xfrm>
          <a:off x="0" y="4334933"/>
          <a:ext cx="8128000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la collecte et le stockage des données</a:t>
          </a:r>
        </a:p>
      </dsp:txBody>
      <dsp:txXfrm>
        <a:off x="1422399" y="4334933"/>
        <a:ext cx="5283200" cy="1083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FA75F-35D4-5941-AFCE-7DCB4163916E}">
      <dsp:nvSpPr>
        <dsp:cNvPr id="0" name=""/>
        <dsp:cNvSpPr/>
      </dsp:nvSpPr>
      <dsp:spPr>
        <a:xfrm>
          <a:off x="3251199" y="0"/>
          <a:ext cx="16255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App</a:t>
          </a:r>
        </a:p>
      </dsp:txBody>
      <dsp:txXfrm>
        <a:off x="3251199" y="0"/>
        <a:ext cx="1625599" cy="1083733"/>
      </dsp:txXfrm>
    </dsp:sp>
    <dsp:sp modelId="{A5AB5E05-7899-AE47-88EF-9A3993C68B7A}">
      <dsp:nvSpPr>
        <dsp:cNvPr id="0" name=""/>
        <dsp:cNvSpPr/>
      </dsp:nvSpPr>
      <dsp:spPr>
        <a:xfrm>
          <a:off x="2438400" y="1083733"/>
          <a:ext cx="32511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Développer une méthode d’optimisation du topic modeling</a:t>
          </a:r>
        </a:p>
      </dsp:txBody>
      <dsp:txXfrm>
        <a:off x="3007360" y="1083733"/>
        <a:ext cx="2113280" cy="1083733"/>
      </dsp:txXfrm>
    </dsp:sp>
    <dsp:sp modelId="{E1244116-A6B1-2841-BB2A-26A286CCF090}">
      <dsp:nvSpPr>
        <dsp:cNvPr id="0" name=""/>
        <dsp:cNvSpPr/>
      </dsp:nvSpPr>
      <dsp:spPr>
        <a:xfrm>
          <a:off x="1625600" y="2167466"/>
          <a:ext cx="48767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Entrainer un modèle d'analyse de sentiments</a:t>
          </a:r>
        </a:p>
      </dsp:txBody>
      <dsp:txXfrm>
        <a:off x="2479040" y="2167466"/>
        <a:ext cx="3169919" cy="1083733"/>
      </dsp:txXfrm>
    </dsp:sp>
    <dsp:sp modelId="{2257188B-9706-5D4D-B66A-65A30C47230A}">
      <dsp:nvSpPr>
        <dsp:cNvPr id="0" name=""/>
        <dsp:cNvSpPr/>
      </dsp:nvSpPr>
      <dsp:spPr>
        <a:xfrm>
          <a:off x="812800" y="3251200"/>
          <a:ext cx="65023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Automatiser le traitement des données (</a:t>
          </a:r>
          <a:r>
            <a:rPr lang="fr-FR" sz="1800" kern="1200" dirty="0" err="1"/>
            <a:t>preprocessing</a:t>
          </a:r>
          <a:r>
            <a:rPr lang="fr-FR" sz="1800" kern="1200" dirty="0"/>
            <a:t>, transformations</a:t>
          </a:r>
        </a:p>
      </dsp:txBody>
      <dsp:txXfrm>
        <a:off x="1950720" y="3251200"/>
        <a:ext cx="4226560" cy="1083733"/>
      </dsp:txXfrm>
    </dsp:sp>
    <dsp:sp modelId="{4A2F42EF-B057-E743-BA59-67AC65124327}">
      <dsp:nvSpPr>
        <dsp:cNvPr id="0" name=""/>
        <dsp:cNvSpPr/>
      </dsp:nvSpPr>
      <dsp:spPr>
        <a:xfrm>
          <a:off x="0" y="4334933"/>
          <a:ext cx="8128000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Automatiser la collecte et le stockage des données</a:t>
          </a:r>
        </a:p>
      </dsp:txBody>
      <dsp:txXfrm>
        <a:off x="1422399" y="4334933"/>
        <a:ext cx="5283200" cy="1083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E8F51-3491-2346-A4A8-3CF7E379BD90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355D8-369F-0740-B622-D401069537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10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Retirer les mots les plus fréquents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671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V1 : </a:t>
            </a:r>
            <a:r>
              <a:rPr lang="fr-FR" dirty="0" err="1"/>
              <a:t>roberta</a:t>
            </a:r>
            <a:r>
              <a:rPr lang="fr-FR" dirty="0"/>
              <a:t> </a:t>
            </a:r>
            <a:r>
              <a:rPr lang="fr-FR" dirty="0" err="1"/>
              <a:t>sentimenmodel</a:t>
            </a:r>
            <a:endParaRPr lang="fr-FR" dirty="0"/>
          </a:p>
          <a:p>
            <a:r>
              <a:rPr lang="fr-FR" dirty="0"/>
              <a:t>V2 :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repression</a:t>
            </a:r>
            <a:r>
              <a:rPr lang="fr-FR" dirty="0"/>
              <a:t> </a:t>
            </a:r>
            <a:r>
              <a:rPr lang="fr-FR" dirty="0" err="1"/>
              <a:t>bestmodel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V3 : </a:t>
            </a:r>
            <a:r>
              <a:rPr lang="fr-FR" dirty="0" err="1"/>
              <a:t>finetuned</a:t>
            </a:r>
            <a:r>
              <a:rPr lang="fr-FR" dirty="0"/>
              <a:t> </a:t>
            </a:r>
            <a:r>
              <a:rPr lang="fr-FR" dirty="0" err="1"/>
              <a:t>roberta</a:t>
            </a:r>
            <a:r>
              <a:rPr lang="fr-FR" dirty="0"/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mon_modele_chunks</a:t>
            </a:r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 tes split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 vectorisation pour quel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48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34C1C-1B64-DF58-FF7D-10863CBBD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357F5F-D530-8D99-CA9C-375898336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F77B-28A4-E0C8-45CE-E6257A8A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49D174-9AAF-008F-073A-B5FCB301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76A039-B9FC-368E-AC79-6410209A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22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C811D-E5F0-BF6C-E622-95212E88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B04712-E8B2-5B18-4AE0-B8B8D3E36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43E484-82E9-8257-B5EA-B956A807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68B225-ED57-0903-86CC-6AB9B408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23FDBC-13BA-B6C9-8542-A2EC64BB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4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6CE8A28-F651-6EAB-4202-AFE0A7407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EF15BE-7B58-3672-E3CE-5D15B2D0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75F0DD-2198-D3F1-3307-CEEFECBB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F9057C-D384-FECA-3D72-474076BE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1CDE82-0D69-8674-9E7F-0CA08696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83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0580F6-69A0-521F-D899-1DFED545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ADA6F5-BC6A-3FB9-8D2C-4DDEE550C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09AEDA-B2E8-1D46-E3AB-CFD46DCE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DC4A2E-5079-DD23-8FD5-AC63168F6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8E400-A957-F710-B5E4-6F82BBED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2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96D953-4522-9FA7-0E2F-81F30891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1CD062-65F2-C445-9336-652AE2698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F4027A-756D-70B3-EB1A-E62B2844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CF5179-C7FD-2E37-6C48-FEA35C98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8F9819-855E-5055-9FEB-0A88356D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12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59A7D-3700-3331-D1D6-319E98F7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B18C4A-7BF7-285D-BBBD-B3009F010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24AC5D-B905-5736-B11E-912AB3C3F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B1826B-08F2-711F-CA4D-36D6D9F7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AFFCC8-161B-C28D-8AB1-FEC94D5EF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67105C-FCE4-1833-40E8-B9EF2A58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69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3AF12-F309-C8A0-E386-A704E7D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A9F6AA-6459-2B64-530A-B1C7411D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39C3F1-0CC4-0CBF-E543-7461CDB2B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1BE9FD-1590-03EB-BD83-BE57EAB86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32D66F0-23B8-5028-F674-049B43E5E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D0463F7-D8EA-6D31-F5E8-1C01A5968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5C04F49-B2DF-0009-64BB-29729E375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6703E90-0602-1002-60E6-B100016B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49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A0EC9-B3AE-976F-482B-391E3D44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04E817-00D7-F73F-E91A-244BB39D1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40B7D9-4712-93DE-C2F1-9DA8A445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9602CC-1A00-51CF-086E-2CAB76CE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48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D491F72-FD8E-EE61-2691-CF6ED907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DE47FB1-603B-8E71-C4D8-EDBC0F34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3E0E03-A235-FF80-AA73-6C786D3B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24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E948D-973D-4B77-F752-759235F8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B2A5F-751F-ECBA-F1E8-EE679F8CB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DAB07E-1495-3440-BF6E-85BF2363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B56F2F-B9D5-5397-F317-2F07ADE0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E1F118-1945-B06C-D00A-FE28A2F3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9EBFBC-CE1E-0936-FE75-05180B49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33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5956D-91EE-DA6E-9F8E-21B23C39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D31066-8B35-5972-D8BE-D112C3A3A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EF5353-79D4-251B-009D-01269D9D4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DD34D7-3ADE-27B1-64ED-287A3269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A03C30-0620-9F33-617A-3E1BB600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07EC78-C343-AF86-6267-80184EB6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08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FE5395-6058-1BA6-CB83-AD8281A9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33E0FE-85CE-0E3F-B842-6031DC638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54210-D2F6-A7D8-2A6C-AF132DEF2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C94BCD-6D06-7AA6-FF68-E67C379B4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EDD092-5ED0-1C15-A83A-4AD611E9A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76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image" Target="../media/image4.png"/><Relationship Id="rId7" Type="http://schemas.openxmlformats.org/officeDocument/2006/relationships/slide" Target="slide2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slide" Target="slide4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review.streamlit.app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 descr="Une image contenant dessin humoristique, clipart, conception&#10;&#10;Le contenu généré par l’IA peut être incorrect.">
            <a:extLst>
              <a:ext uri="{FF2B5EF4-FFF2-40B4-BE49-F238E27FC236}">
                <a16:creationId xmlns:a16="http://schemas.microsoft.com/office/drawing/2014/main" id="{74E5F777-B768-F565-4D5A-CFD0CE55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8448" b="25302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48648D3-2629-0DF8-BAB5-C232DE8FD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2"/>
            <a:ext cx="10515600" cy="2900518"/>
          </a:xfrm>
        </p:spPr>
        <p:txBody>
          <a:bodyPr>
            <a:normAutofit/>
          </a:bodyPr>
          <a:lstStyle/>
          <a:p>
            <a:r>
              <a:rPr lang="fr-FR" sz="4400">
                <a:solidFill>
                  <a:srgbClr val="FFFFFF"/>
                </a:solidFill>
              </a:rPr>
              <a:t>You review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9A58A4-E47C-C442-0E57-11D33C6C7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159404"/>
            <a:ext cx="10515600" cy="1098395"/>
          </a:xfrm>
        </p:spPr>
        <p:txBody>
          <a:bodyPr>
            <a:normAutofit/>
          </a:bodyPr>
          <a:lstStyle/>
          <a:p>
            <a:r>
              <a:rPr lang="fr-FR" sz="2000">
                <a:solidFill>
                  <a:srgbClr val="FFFFFF"/>
                </a:solidFill>
              </a:rPr>
              <a:t>l’analyse automatisée de vos commentaires</a:t>
            </a:r>
          </a:p>
        </p:txBody>
      </p:sp>
      <p:pic>
        <p:nvPicPr>
          <p:cNvPr id="5" name="Image 4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E7E675A-4426-8098-E2CE-E99B7C5A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076" y="495935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DE6972-CD18-2652-F782-69E1E7B3C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0EE27C-D235-FD7E-E513-EAD44E23B051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C68C64-D275-E835-299F-ABC480F6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933CF-00CC-8750-3BA1-E5FF5EB4DB6F}"/>
              </a:ext>
            </a:extLst>
          </p:cNvPr>
          <p:cNvSpPr/>
          <p:nvPr/>
        </p:nvSpPr>
        <p:spPr>
          <a:xfrm>
            <a:off x="4883727" y="1690688"/>
            <a:ext cx="6470073" cy="4565734"/>
          </a:xfrm>
          <a:prstGeom prst="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74F36BF-1923-AF77-8C31-22A2807C7676}"/>
              </a:ext>
            </a:extLst>
          </p:cNvPr>
          <p:cNvSpPr txBox="1">
            <a:spLocks/>
          </p:cNvSpPr>
          <p:nvPr/>
        </p:nvSpPr>
        <p:spPr>
          <a:xfrm>
            <a:off x="4883728" y="-11245819"/>
            <a:ext cx="6470072" cy="255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Contexte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Léna situation influenceuse française avec 3,14 millions d’abonnées sur You Tube vient de terminer la 9</a:t>
            </a:r>
            <a:r>
              <a:rPr lang="fr-FR" baseline="30000"/>
              <a:t>ème</a:t>
            </a:r>
            <a:r>
              <a:rPr lang="fr-FR"/>
              <a:t> saison des vlog d’aoûts.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Besoins:</a:t>
            </a:r>
          </a:p>
          <a:p>
            <a:r>
              <a:rPr lang="fr-FR"/>
              <a:t>Connaitre les avis des ses auditeurs sur ce concept</a:t>
            </a:r>
          </a:p>
          <a:p>
            <a:r>
              <a:rPr lang="fr-FR"/>
              <a:t>Savoir ce qui plait ou non, à améliorer</a:t>
            </a:r>
          </a:p>
          <a:p>
            <a:r>
              <a:rPr lang="fr-FR"/>
              <a:t>Découvrir des idées</a:t>
            </a:r>
          </a:p>
          <a:p>
            <a:r>
              <a:rPr lang="fr-FR"/>
              <a:t>Quelle orientation stratégique pour les vlog d’aout 2026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Problèmes:</a:t>
            </a:r>
          </a:p>
          <a:p>
            <a:r>
              <a:rPr lang="fr-FR"/>
              <a:t>Volume important : plus de 1000 commentaires</a:t>
            </a:r>
          </a:p>
          <a:p>
            <a:r>
              <a:rPr lang="fr-FR"/>
              <a:t>Contrainte de temps : rythme quotidien de publication,  chronologie des commentaires</a:t>
            </a:r>
          </a:p>
          <a:p>
            <a:r>
              <a:rPr lang="fr-FR"/>
              <a:t>Analyse qualitative complexe, ignoré des indicateurs classiques</a:t>
            </a:r>
          </a:p>
          <a:p>
            <a:r>
              <a:rPr lang="fr-FR"/>
              <a:t>Impact psychologique et biais cognitifs</a:t>
            </a:r>
          </a:p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/>
              <a:t>Problématique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Comment valoriser les retours client via l’analyse automatisé des commentaires Youtube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792C995-1E90-C290-779F-C8B9CC1DA68B}"/>
              </a:ext>
            </a:extLst>
          </p:cNvPr>
          <p:cNvGrpSpPr/>
          <p:nvPr/>
        </p:nvGrpSpPr>
        <p:grpSpPr>
          <a:xfrm>
            <a:off x="0" y="1974273"/>
            <a:ext cx="7510919" cy="9692297"/>
            <a:chOff x="0" y="1974273"/>
            <a:chExt cx="7510919" cy="9692297"/>
          </a:xfrm>
        </p:grpSpPr>
        <p:pic>
          <p:nvPicPr>
            <p:cNvPr id="10" name="Image 9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2307617F-289C-021B-052C-46E392D99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1" name="Image 10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0DADBD35-E2D1-7B2A-659E-19D33A77E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052455" y="8208106"/>
              <a:ext cx="3458464" cy="345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2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B3235-9070-9518-FE92-8AF327AE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A1A5E65-352D-0123-8EDC-EBBCB338330A}"/>
              </a:ext>
            </a:extLst>
          </p:cNvPr>
          <p:cNvSpPr/>
          <p:nvPr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19E06D-4945-45F4-4151-1C9DFAF9FF62}"/>
              </a:ext>
            </a:extLst>
          </p:cNvPr>
          <p:cNvSpPr/>
          <p:nvPr/>
        </p:nvSpPr>
        <p:spPr>
          <a:xfrm>
            <a:off x="4076700" y="0"/>
            <a:ext cx="40767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9A629-8E0F-8C25-3846-D79B876E6207}"/>
              </a:ext>
            </a:extLst>
          </p:cNvPr>
          <p:cNvSpPr/>
          <p:nvPr/>
        </p:nvSpPr>
        <p:spPr>
          <a:xfrm>
            <a:off x="8153400" y="0"/>
            <a:ext cx="40767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CBF386FD-BA73-AE08-7534-B1C6F7C2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3429000"/>
            <a:ext cx="3149600" cy="1042773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64E52E00-6082-5666-E96E-4F015CA8F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3467837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1E714322-626D-ECD2-FCDB-CCECFD69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950" y="3429000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7A321-0673-66FD-6BE1-322BE5032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5F4146-1919-6AB4-B137-B58828E518CC}"/>
              </a:ext>
            </a:extLst>
          </p:cNvPr>
          <p:cNvSpPr/>
          <p:nvPr/>
        </p:nvSpPr>
        <p:spPr>
          <a:xfrm>
            <a:off x="0" y="0"/>
            <a:ext cx="829309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Outil d’écoute des médias sociaux</a:t>
            </a:r>
          </a:p>
          <a:p>
            <a:pPr algn="ctr"/>
            <a:r>
              <a:rPr lang="fr-FR" dirty="0"/>
              <a:t>Se base sur les mentions en lignes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Outil de veille globale</a:t>
            </a:r>
          </a:p>
          <a:p>
            <a:pPr algn="ctr"/>
            <a:r>
              <a:rPr lang="fr-FR" dirty="0"/>
              <a:t>Adapté pour une marque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Analyse de sentiments</a:t>
            </a:r>
          </a:p>
          <a:p>
            <a:pPr algn="ctr"/>
            <a:r>
              <a:rPr lang="fr-FR" dirty="0"/>
              <a:t>Analyse de sujets</a:t>
            </a:r>
          </a:p>
          <a:p>
            <a:pPr algn="ctr"/>
            <a:r>
              <a:rPr lang="fr-FR" dirty="0"/>
              <a:t>Utilisation de l’IA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DF3E1-E34E-14DB-115C-4B98DB0757A3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5AE87C-71F8-C2C0-A92C-29D1FE029FB9}"/>
              </a:ext>
            </a:extLst>
          </p:cNvPr>
          <p:cNvSpPr/>
          <p:nvPr/>
        </p:nvSpPr>
        <p:spPr>
          <a:xfrm>
            <a:off x="8293098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E3B01394-CB23-C95F-5026-14099C475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2" y="387239"/>
            <a:ext cx="4686298" cy="1551545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7B7A8DDD-0F9A-3BF8-DF89-0E007ED9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29547" y="4595255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ECD2F9C9-9CA9-6787-C4AC-9A6A79F4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7D49-50FD-988F-5ABA-17A71C5E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4871A21-714F-811C-9FB9-E0CB617DD42F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D71EC7-4D80-C13B-0645-6F5D4EF6F935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B02F9-A10A-F160-B1A6-D2C1AAEC022E}"/>
              </a:ext>
            </a:extLst>
          </p:cNvPr>
          <p:cNvSpPr/>
          <p:nvPr/>
        </p:nvSpPr>
        <p:spPr>
          <a:xfrm>
            <a:off x="1968500" y="0"/>
            <a:ext cx="82930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Spécialisé pour les commentaires You Tube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de sentiment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Identification des commentaires importants auxquels il faut répondre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Adapté pour les influenceurs</a:t>
            </a:r>
          </a:p>
          <a:p>
            <a:pPr algn="ctr"/>
            <a:r>
              <a:rPr lang="fr-FR" dirty="0" err="1">
                <a:solidFill>
                  <a:schemeClr val="tx1"/>
                </a:solidFill>
              </a:rPr>
              <a:t>Intéractif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Les fonctionnalités incluant l’IA non accessibles dans la version gratuite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Ne semble pas largement utilisé</a:t>
            </a:r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D6E27C0B-7B20-6401-140E-0D73E306B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B475505D-31FB-3E64-6874-3E77A82D8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15355"/>
            <a:ext cx="3403600" cy="1215572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A6B6C1-266D-A202-CC38-78A11021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4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1116A-349B-5981-3D5F-20730774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97C41AA-2CF9-C36E-67D3-0B18B70656A9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12A299-EB35-5796-888B-E0F52C847374}"/>
              </a:ext>
            </a:extLst>
          </p:cNvPr>
          <p:cNvSpPr/>
          <p:nvPr/>
        </p:nvSpPr>
        <p:spPr>
          <a:xfrm>
            <a:off x="3937000" y="0"/>
            <a:ext cx="82931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Analyse de sentiment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d’émotion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temporelle de la vidéo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E652DE-5FF7-6E31-F25B-76D51CF42B80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A42B10B9-DCEA-0735-6D19-860E146F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1705EBBC-B139-42DF-7941-91A90618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146AE1-0E41-4DB9-8B78-658F9603C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62243"/>
            <a:ext cx="2603500" cy="953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4B5441-8122-607E-4764-B7279D7ADFC0}"/>
              </a:ext>
            </a:extLst>
          </p:cNvPr>
          <p:cNvSpPr/>
          <p:nvPr/>
        </p:nvSpPr>
        <p:spPr>
          <a:xfrm>
            <a:off x="12911363" y="-40135"/>
            <a:ext cx="2872058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9F0364CF-3F9D-B796-1F18-A3A1F89AF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6304" y="362243"/>
            <a:ext cx="1807117" cy="18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5F3C5-1F27-C281-4C34-D13D7EE9A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660F44-F341-B841-9238-05A1E3A6EC34}"/>
              </a:ext>
            </a:extLst>
          </p:cNvPr>
          <p:cNvSpPr/>
          <p:nvPr/>
        </p:nvSpPr>
        <p:spPr>
          <a:xfrm>
            <a:off x="5905498" y="0"/>
            <a:ext cx="6286500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 solution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YOU REVIEW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Ciblée et adapté pour les influenceurs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Spécialisé en langue française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de sentiments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Détections de sujets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8FE07C-15FC-BAFF-5FAC-223A0ADF2E95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CCD388-29CE-BB76-97CE-6A0B8305EAE7}"/>
              </a:ext>
            </a:extLst>
          </p:cNvPr>
          <p:cNvSpPr/>
          <p:nvPr/>
        </p:nvSpPr>
        <p:spPr>
          <a:xfrm>
            <a:off x="39370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DB66AC-5710-0AC8-6217-CFEBC39E7B89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387B188D-6EBE-8B31-0648-47C03EB0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2805C1EF-C07B-2E43-1CD7-B8857884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7C11C56-4AFA-50C4-F0B7-576618003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19499" y="4855154"/>
            <a:ext cx="2603500" cy="953067"/>
          </a:xfrm>
          <a:prstGeom prst="rect">
            <a:avLst/>
          </a:prstGeom>
        </p:spPr>
      </p:pic>
      <p:pic>
        <p:nvPicPr>
          <p:cNvPr id="4" name="Image 3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129BFAFB-0AD1-28C9-01AF-6973DF573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91" y="200102"/>
            <a:ext cx="1807117" cy="1807117"/>
          </a:xfrm>
          <a:prstGeom prst="rect">
            <a:avLst/>
          </a:prstGeom>
        </p:spPr>
      </p:pic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A7ED5E8-3B38-770D-DB87-1F3F9E776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61626" y="6674094"/>
            <a:ext cx="3458464" cy="3458464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BFC1FEB4-E89E-9F4D-2F7B-63C593853091}"/>
              </a:ext>
            </a:extLst>
          </p:cNvPr>
          <p:cNvGrpSpPr/>
          <p:nvPr/>
        </p:nvGrpSpPr>
        <p:grpSpPr>
          <a:xfrm>
            <a:off x="622715" y="-2129175"/>
            <a:ext cx="12915068" cy="1107996"/>
            <a:chOff x="628648" y="659898"/>
            <a:chExt cx="13909550" cy="1107996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EDCF850-C5AB-2DAD-8B0D-7E5B59F9BDE4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3CB25B6-3828-584A-8A44-B47D4FB7F5F2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D1AAB079-83AA-8041-3DC1-64266ED70D73}"/>
              </a:ext>
            </a:extLst>
          </p:cNvPr>
          <p:cNvSpPr txBox="1"/>
          <p:nvPr/>
        </p:nvSpPr>
        <p:spPr>
          <a:xfrm>
            <a:off x="3878543" y="7575230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3039888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78AED-CF5C-B60E-58AA-FE41B9E3E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C15E1E0-AC1E-7316-CD76-6A171CFE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01B700B2-6802-FDB1-B8CA-04ECA9D90EDA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68158855-0E0B-51DD-6BDA-45941229594E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CCDE9E7-5062-73A8-F364-074150314A87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77A828A-879C-757A-4518-41EE590F0E2D}"/>
              </a:ext>
            </a:extLst>
          </p:cNvPr>
          <p:cNvGrpSpPr/>
          <p:nvPr/>
        </p:nvGrpSpPr>
        <p:grpSpPr>
          <a:xfrm>
            <a:off x="4672280" y="1558950"/>
            <a:ext cx="6116826" cy="1298462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7427CFCE-9181-5AC5-3848-93F26C612189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66B74FD-6F64-C4AA-49EC-0D29130DAE50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74567BB-13DB-3ED8-D238-E4BE7C76B44E}"/>
              </a:ext>
            </a:extLst>
          </p:cNvPr>
          <p:cNvGrpSpPr/>
          <p:nvPr/>
        </p:nvGrpSpPr>
        <p:grpSpPr>
          <a:xfrm>
            <a:off x="12548123" y="2335690"/>
            <a:ext cx="7999121" cy="3458464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3F9C517-3265-2DF9-AD27-BB33FE3182A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EDD3F027-818D-D9BE-2D87-1225C470AE0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5F27DEA-5200-3797-466D-6B5049FE6AE6}"/>
              </a:ext>
            </a:extLst>
          </p:cNvPr>
          <p:cNvGrpSpPr/>
          <p:nvPr/>
        </p:nvGrpSpPr>
        <p:grpSpPr>
          <a:xfrm>
            <a:off x="28320210" y="2555972"/>
            <a:ext cx="6250680" cy="1504789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C18EC5B6-6798-A755-AB2E-8CAC22FF493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50A94491-B5A4-3740-D89C-42188D1341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0D892AE-93EE-6DAA-5642-D47683F71ED5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7D9A0F32-623C-246D-7FCB-4486F0F6D7F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83AC7BCA-FA8E-60F9-E724-39E0EF9E845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5170DF6-A948-4EAC-6534-D67535740F2E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B2E9DD2-F1E0-4B80-AB66-8B50E9E59CB0}"/>
              </a:ext>
            </a:extLst>
          </p:cNvPr>
          <p:cNvSpPr txBox="1"/>
          <p:nvPr/>
        </p:nvSpPr>
        <p:spPr>
          <a:xfrm>
            <a:off x="3625426" y="869061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commentaires doivent être extrait de You tube, ici grâce à l’API.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données d’entrainements doivent être adaptées, similaire à nos données réelles</a:t>
            </a:r>
          </a:p>
        </p:txBody>
      </p:sp>
    </p:spTree>
    <p:extLst>
      <p:ext uri="{BB962C8B-B14F-4D97-AF65-F5344CB8AC3E}">
        <p14:creationId xmlns:p14="http://schemas.microsoft.com/office/powerpoint/2010/main" val="281031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B8E9E-AC21-D874-C897-DA403E00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5B574D26-008A-CEA6-8655-D22B68AB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9103207-5811-9EBD-761C-3B3F3F36CC7F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A0D9040-88F2-AFFA-CFAD-B14A8648F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8778AC0-325D-9579-29EE-B29CFC792F55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6AD113B-B7F4-6919-934A-9D88DC06EB5B}"/>
              </a:ext>
            </a:extLst>
          </p:cNvPr>
          <p:cNvGrpSpPr/>
          <p:nvPr/>
        </p:nvGrpSpPr>
        <p:grpSpPr>
          <a:xfrm>
            <a:off x="-9725106" y="2335690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8222A06-E852-1A07-DCDA-18AFA608100B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C2171ECD-4F86-9949-430B-407B00356CA5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9331F67-D436-F794-EEF3-6CC92555A827}"/>
              </a:ext>
            </a:extLst>
          </p:cNvPr>
          <p:cNvGrpSpPr/>
          <p:nvPr/>
        </p:nvGrpSpPr>
        <p:grpSpPr>
          <a:xfrm>
            <a:off x="4775200" y="1693436"/>
            <a:ext cx="6709242" cy="110799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1083E2F-AC39-F345-C4D9-533DCD68753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DE39ADEA-5C45-2792-6659-22EF08F2668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7B1D13D-E3D5-A098-1F99-B67ED3BEC95C}"/>
              </a:ext>
            </a:extLst>
          </p:cNvPr>
          <p:cNvGrpSpPr/>
          <p:nvPr/>
        </p:nvGrpSpPr>
        <p:grpSpPr>
          <a:xfrm>
            <a:off x="13019526" y="2335690"/>
            <a:ext cx="7819183" cy="3458464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811CC3D-36F1-F41D-0B11-11318D887AC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271052A8-910A-969B-56A0-AD316EDC578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B5C689-FF63-42E8-F24A-64E894F6C126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CD75454-F5A7-D358-8E5C-C3093E0D96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AF82A943-1921-05AE-0957-B387DE0E9CE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CADAE9AA-2D66-8E40-F5BF-8710F4431BC3}"/>
              </a:ext>
            </a:extLst>
          </p:cNvPr>
          <p:cNvSpPr txBox="1"/>
          <p:nvPr/>
        </p:nvSpPr>
        <p:spPr>
          <a:xfrm>
            <a:off x="3580318" y="319114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commentaires doivent être extrait de You tube, ici grâce à l’API.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données d’entrainements doivent être adaptées, similaire à nos données réelles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4D07BCF-A68F-FEDA-2078-3A32B12B5E3E}"/>
              </a:ext>
            </a:extLst>
          </p:cNvPr>
          <p:cNvSpPr txBox="1"/>
          <p:nvPr/>
        </p:nvSpPr>
        <p:spPr>
          <a:xfrm>
            <a:off x="3580318" y="747739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</p:spTree>
    <p:extLst>
      <p:ext uri="{BB962C8B-B14F-4D97-AF65-F5344CB8AC3E}">
        <p14:creationId xmlns:p14="http://schemas.microsoft.com/office/powerpoint/2010/main" val="39323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15C335-417F-03D8-AD51-406CA9890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F5DE826-FC17-3881-1EE4-C279547F6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C271D68-2F37-5037-D013-5E7B6168A817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7AB037DD-9F61-8DDD-1E55-E724237D9B17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7F0F488B-E23B-90C2-77AC-8C0E21211932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42BD0EF-04AC-A7F5-1CDF-3C444BE5DC28}"/>
              </a:ext>
            </a:extLst>
          </p:cNvPr>
          <p:cNvGrpSpPr/>
          <p:nvPr/>
        </p:nvGrpSpPr>
        <p:grpSpPr>
          <a:xfrm>
            <a:off x="-9725106" y="2335690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CB706485-E379-67B4-CC99-746637143C9B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3570AA7-9ABB-1A27-914B-6793120B2CFE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8BAF09F-0CCC-E49D-85AA-79EC9CF005EC}"/>
              </a:ext>
            </a:extLst>
          </p:cNvPr>
          <p:cNvGrpSpPr/>
          <p:nvPr/>
        </p:nvGrpSpPr>
        <p:grpSpPr>
          <a:xfrm>
            <a:off x="4775200" y="1693436"/>
            <a:ext cx="6709242" cy="110799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B15CC57-7D6C-E3AB-8180-3D201CCF7F1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534008D-AA33-B9C6-437C-005670F4F7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Analyse automatisée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3F2C392-F3D8-DC35-ED46-2FBCDF441225}"/>
              </a:ext>
            </a:extLst>
          </p:cNvPr>
          <p:cNvGrpSpPr/>
          <p:nvPr/>
        </p:nvGrpSpPr>
        <p:grpSpPr>
          <a:xfrm>
            <a:off x="13019526" y="2335690"/>
            <a:ext cx="7819183" cy="3458464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B393C4F2-7193-2538-684D-AA68401E600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A286BF26-DF11-57A3-4800-BEE063E27FB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8CF54D-F0E3-228F-85B7-D7E756F1A69D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BC2E5672-3A65-332B-3C0A-A7DDE064CDC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33D20DF3-7A90-DEBE-AF24-762B7738A7C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39287D4F-971D-5692-F1C1-2ABB4E1B387D}"/>
              </a:ext>
            </a:extLst>
          </p:cNvPr>
          <p:cNvSpPr txBox="1"/>
          <p:nvPr/>
        </p:nvSpPr>
        <p:spPr>
          <a:xfrm>
            <a:off x="3580318" y="319114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Avoir des modèles avec de bonnes performances avec un minimum d’ajustements spécifiques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L’automatisation implique de ne pas pouvoir personnaliser les traitements.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689A3DC-3928-3D0F-755F-5F67391439A9}"/>
              </a:ext>
            </a:extLst>
          </p:cNvPr>
          <p:cNvSpPr txBox="1"/>
          <p:nvPr/>
        </p:nvSpPr>
        <p:spPr>
          <a:xfrm>
            <a:off x="3580318" y="747739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</p:spTree>
    <p:extLst>
      <p:ext uri="{BB962C8B-B14F-4D97-AF65-F5344CB8AC3E}">
        <p14:creationId xmlns:p14="http://schemas.microsoft.com/office/powerpoint/2010/main" val="27333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076AF-3449-8660-5E72-C8EBB7A38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3C81125-A67A-9372-8FD1-3E7D51E1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7039289C-1DF8-17D9-0DAA-EB5D7D1D1823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952D71D-6B73-4BA2-D8D0-BC67A8ADC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3105F21-A88D-681D-046F-D3BB8A012C2D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5136C4-BF1A-00B5-4DBA-2999AC083ABC}"/>
              </a:ext>
            </a:extLst>
          </p:cNvPr>
          <p:cNvGrpSpPr/>
          <p:nvPr/>
        </p:nvGrpSpPr>
        <p:grpSpPr>
          <a:xfrm>
            <a:off x="-17842135" y="2555971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0DC9EA8-EF86-85E9-19D4-0AF6E598F3F4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3639236A-EAA8-EF3D-0A57-A96F4977161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4733D1C5-2B3A-AAD8-496F-7B7A4C9A6258}"/>
              </a:ext>
            </a:extLst>
          </p:cNvPr>
          <p:cNvGrpSpPr/>
          <p:nvPr/>
        </p:nvGrpSpPr>
        <p:grpSpPr>
          <a:xfrm>
            <a:off x="-8955579" y="2555971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63FC46E-8816-4B88-BA12-530CE04037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22585E5-5E39-C075-342F-C94A9D0C5AD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2D5FB72-2DD4-9F13-EDF3-5CB66D6DED6B}"/>
              </a:ext>
            </a:extLst>
          </p:cNvPr>
          <p:cNvGrpSpPr/>
          <p:nvPr/>
        </p:nvGrpSpPr>
        <p:grpSpPr>
          <a:xfrm>
            <a:off x="5172395" y="1899665"/>
            <a:ext cx="5864358" cy="1107996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91011001-AD4E-B2C2-EA26-7D713E7C66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0EC0F30C-433A-AC30-AAA3-DD837A234C7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EA26BCD-0170-E7C5-FC86-53EDDF297807}"/>
              </a:ext>
            </a:extLst>
          </p:cNvPr>
          <p:cNvGrpSpPr/>
          <p:nvPr/>
        </p:nvGrpSpPr>
        <p:grpSpPr>
          <a:xfrm>
            <a:off x="13120577" y="2703967"/>
            <a:ext cx="8690469" cy="372538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F56FDD24-A807-DCA5-176C-3A88D6813E3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1590A6EB-670B-4417-0730-676E979B443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C03404F-D09E-F6CE-E4C9-2EF96B94E8F7}"/>
              </a:ext>
            </a:extLst>
          </p:cNvPr>
          <p:cNvSpPr txBox="1"/>
          <p:nvPr/>
        </p:nvSpPr>
        <p:spPr>
          <a:xfrm>
            <a:off x="3580318" y="319114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A4CE8E3-D5D7-3BC4-9F9F-9EB15DF258BF}"/>
              </a:ext>
            </a:extLst>
          </p:cNvPr>
          <p:cNvSpPr txBox="1"/>
          <p:nvPr/>
        </p:nvSpPr>
        <p:spPr>
          <a:xfrm>
            <a:off x="3580318" y="698245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908670A-A26E-A777-CE80-912843BDDA54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97B49E3C-6D3A-AEE0-853A-1D10BCD8771F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74100D98-7D98-D0E5-6806-BC07181C8AF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92571E3-EEE4-191F-0CD6-B49CD11DBB40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D98C1BB8-8CB7-C067-DAD9-F4C2AC759794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 : avec coins rognés en diagonale 24">
              <a:extLst>
                <a:ext uri="{FF2B5EF4-FFF2-40B4-BE49-F238E27FC236}">
                  <a16:creationId xmlns:a16="http://schemas.microsoft.com/office/drawing/2014/main" id="{84B5BD27-87E5-2100-7DDD-76DA6FEF9B9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459585F-C08D-3612-A133-AA4E1D1D2963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5B59CB50-CFEB-2411-9682-7794D647D57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 : avec coins rognés en diagonale 27">
              <a:extLst>
                <a:ext uri="{FF2B5EF4-FFF2-40B4-BE49-F238E27FC236}">
                  <a16:creationId xmlns:a16="http://schemas.microsoft.com/office/drawing/2014/main" id="{C4DE497B-0F84-3A25-51AF-73AC6AC5CED3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1783F27-46A0-47CC-D91C-670896996641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ED18E94-FFB2-23AE-BB40-12E124FACD9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3431204-5658-5A1C-7D95-A3A8CDA7650E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32" name="Image 31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5FF59B3-7896-F052-DAE9-B3628301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09080C-FDA2-D815-65BD-9D0940841526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8D762A-C62E-3473-CF82-1719F87F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77882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D37B1D95-12E7-1648-976F-B801436EB5C5}">
                    <psuz:zmPr id="{E6804165-886F-8B4D-81B3-A72CEBFD1BB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80F073-7ECF-9F4C-B5DE-182BF04F63B5}">
                    <psuz:zmPr id="{1710F3CB-9EBF-1742-8ADE-967895B9924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0B3A894-0101-AB42-A2B5-E9CB06D23E2C}">
                    <psuz:zmPr id="{9BBA01CC-EE1B-BA41-8701-94E75FA1331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7BF490-5EFE-BC4A-ADE6-F87922889376}">
                    <psuz:zmPr id="{36DE2944-E55C-BF4E-916C-F1F16EA306F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Imag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4966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127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966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127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pic>
        <p:nvPicPr>
          <p:cNvPr id="14" name="Image 13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49BEE61D-A7CF-85BA-ED04-28B68630F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2884" y="3968884"/>
            <a:ext cx="2889115" cy="288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E8081-5E8D-9A3F-A819-37B3D003B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B6F7BB8-B862-906A-D2A0-F8D237B9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1B68F93-B119-8FDE-B778-05F69F73F4F1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18C8E24-C6DB-4DB5-D789-2D1C23504D89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EA08E329-1B55-148F-7CCB-08D62F8487CE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EA97C0-2B41-A7D6-8122-2B1292F6959B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44E22A7-6E08-0145-EC33-77779283E681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85B7B64-207B-617D-BF84-736D4C98350E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C940A0F0-59A2-850C-9F90-D2EDE5D95346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C0207B9-B995-5F76-8F49-EE200C24226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C35F31A-2ED7-B6F6-9BD2-4671F37AED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98F7FEA-3559-4277-5770-167014F18797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6F68318-5371-A500-9823-21BFEA12CE6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EC6BF7B7-FF9A-14CE-C44D-D1FEA56470F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3B88BF7-35FD-F1E0-83B8-BCCBAD7C9A24}"/>
              </a:ext>
            </a:extLst>
          </p:cNvPr>
          <p:cNvGrpSpPr/>
          <p:nvPr/>
        </p:nvGrpSpPr>
        <p:grpSpPr>
          <a:xfrm>
            <a:off x="4699000" y="1488354"/>
            <a:ext cx="6581206" cy="110799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9730702-7500-B3E8-9EFE-7627BFB01BB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94A50CC0-007C-9A84-33F2-A71755F574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646188A-A5D9-6C5B-59BA-22D1D1953B14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5E42E05-95EF-DB55-A63E-25779F12B35A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C1B77F9-40CD-649E-16C9-2A303D8AED14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16" name="Image 15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BC843DF2-A369-DEF5-D449-9A09A648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0079831-3298-A821-2C76-433150BD630B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44850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20000"/>
                <a:lumOff val="80000"/>
              </a:schemeClr>
            </a:gs>
            <a:gs pos="74000">
              <a:schemeClr val="accent1">
                <a:lumMod val="20000"/>
                <a:lumOff val="80000"/>
              </a:schemeClr>
            </a:gs>
            <a:gs pos="83000">
              <a:schemeClr val="tx2">
                <a:lumMod val="10000"/>
                <a:lumOff val="9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2D128-3641-47A9-FF9B-543EA054B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14395-3F0D-257A-4C52-B6C52FA5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4B7E8E-18B0-7E88-97AC-8BA7585CE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825625"/>
            <a:ext cx="9067800" cy="4351338"/>
          </a:xfrm>
        </p:spPr>
        <p:txBody>
          <a:bodyPr>
            <a:normAutofit/>
          </a:bodyPr>
          <a:lstStyle/>
          <a:p>
            <a:r>
              <a:rPr lang="fr-FR" dirty="0"/>
              <a:t>LES CONTRAINTES : COÛT, DELAI, COMPLÉXITÉ</a:t>
            </a:r>
          </a:p>
          <a:p>
            <a:r>
              <a:rPr lang="fr-FR" dirty="0"/>
              <a:t>POINTS DE VIGILANCE : RÉGLEMENTATION, RGPD, IA ACT, CGU API</a:t>
            </a:r>
          </a:p>
          <a:p>
            <a:endParaRPr lang="fr-FR" dirty="0"/>
          </a:p>
          <a:p>
            <a:r>
              <a:rPr lang="fr-FR" dirty="0"/>
              <a:t>CONCLUSION SUR LA FAISABILITÉ : DÉLAIS COURT</a:t>
            </a:r>
          </a:p>
          <a:p>
            <a:endParaRPr lang="fr-FR" dirty="0"/>
          </a:p>
        </p:txBody>
      </p:sp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DE21BE1-EF58-C7FC-71B5-1BDA57BB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04C0F67-D82D-50DC-4936-95EA7E92953F}"/>
              </a:ext>
            </a:extLst>
          </p:cNvPr>
          <p:cNvSpPr txBox="1"/>
          <p:nvPr/>
        </p:nvSpPr>
        <p:spPr>
          <a:xfrm>
            <a:off x="5292945" y="735518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Contraintes et points de vigilance</a:t>
            </a:r>
          </a:p>
        </p:txBody>
      </p:sp>
    </p:spTree>
    <p:extLst>
      <p:ext uri="{BB962C8B-B14F-4D97-AF65-F5344CB8AC3E}">
        <p14:creationId xmlns:p14="http://schemas.microsoft.com/office/powerpoint/2010/main" val="405043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BD9C1-F4D3-67C8-192B-EFBFB9443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5E8136-21B7-7255-312B-627BAA0B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54140" y="1120140"/>
            <a:ext cx="5737860" cy="573786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18DC3FC6-AB37-A7DE-987C-47B36FD5FFC5}"/>
              </a:ext>
            </a:extLst>
          </p:cNvPr>
          <p:cNvGrpSpPr/>
          <p:nvPr/>
        </p:nvGrpSpPr>
        <p:grpSpPr>
          <a:xfrm>
            <a:off x="183197" y="17647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A603044-BB17-D14A-46F6-305D377EDE90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C3F5BF9-C851-B287-3026-51BA9E5E6F5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6FCE0DED-F5D3-D2A7-C1FC-7347FADD7FDF}"/>
              </a:ext>
            </a:extLst>
          </p:cNvPr>
          <p:cNvGrpSpPr/>
          <p:nvPr/>
        </p:nvGrpSpPr>
        <p:grpSpPr>
          <a:xfrm>
            <a:off x="3451860" y="-4606110"/>
            <a:ext cx="7821929" cy="264015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A449B406-B4CE-D4A5-4FB2-0768BB398B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CC870B4F-DCC8-6179-075E-DAA0825F833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EDCE7B55-6E64-C592-914A-F4B895511E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2601895"/>
              </p:ext>
            </p:extLst>
          </p:nvPr>
        </p:nvGraphicFramePr>
        <p:xfrm>
          <a:off x="2390140" y="74911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029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9D034-198E-230A-89C6-BD8648F8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CF74F529-4057-8120-FAF5-DDDE6DEF17BC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5631E92-1B73-25FC-AC02-AF6C9AC47821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235507F-8B5C-D0FA-65E3-74E95207F736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DED284DE-9040-585B-6B5A-F1461FA8BE37}"/>
              </a:ext>
            </a:extLst>
          </p:cNvPr>
          <p:cNvGrpSpPr/>
          <p:nvPr/>
        </p:nvGrpSpPr>
        <p:grpSpPr>
          <a:xfrm>
            <a:off x="1257300" y="1200330"/>
            <a:ext cx="10355579" cy="506331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D5B3D6E9-9745-04D2-69B6-C51CB5FD94B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559E6089-4081-694B-31E5-8D631F3D5E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2022FDC9-5B02-C899-C40F-BEEA255C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B4550712-A8B2-A256-1604-3D627E9BE4AC}"/>
              </a:ext>
            </a:extLst>
          </p:cNvPr>
          <p:cNvGrpSpPr/>
          <p:nvPr/>
        </p:nvGrpSpPr>
        <p:grpSpPr>
          <a:xfrm>
            <a:off x="13653950" y="0"/>
            <a:ext cx="10258515" cy="1214654"/>
            <a:chOff x="4333954" y="847492"/>
            <a:chExt cx="10258515" cy="136529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F414235F-1C45-579D-6E32-14C6B1315F81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B994192-4CD5-0A41-9D54-DF0369CB58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40718FB-EDD1-2716-F297-B0AD0DAB733B}"/>
              </a:ext>
            </a:extLst>
          </p:cNvPr>
          <p:cNvGrpSpPr/>
          <p:nvPr/>
        </p:nvGrpSpPr>
        <p:grpSpPr>
          <a:xfrm>
            <a:off x="2610212" y="-4801392"/>
            <a:ext cx="7552266" cy="30829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F6DFE25-9C27-3DA0-E6C3-876EEA83FBD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569868B0-93EB-1F7A-ABD2-71EB0DB32B2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074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226B10-B4EE-6E1B-FF20-74C8CB1E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7C10019-F712-7A0C-8E25-76806585D107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6F3FE98-80C5-99F7-A208-91CD8F600B0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041AFA0-16F3-AE32-F1A5-7253053B30EC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F9D948-7748-DA92-D25A-A921981DC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3381111-47FD-50EC-0367-A8EC305CDFAD}"/>
              </a:ext>
            </a:extLst>
          </p:cNvPr>
          <p:cNvGrpSpPr/>
          <p:nvPr/>
        </p:nvGrpSpPr>
        <p:grpSpPr>
          <a:xfrm>
            <a:off x="13653950" y="0"/>
            <a:ext cx="10258515" cy="1214654"/>
            <a:chOff x="4333954" y="847492"/>
            <a:chExt cx="10258515" cy="136529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3A4EBCA-B196-5E79-F6A9-2EBDA5174052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1870328-F007-6C91-8D3F-CC981E26BE9C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7C1E7FD-7CB3-3567-A81D-2C51005FFC0F}"/>
              </a:ext>
            </a:extLst>
          </p:cNvPr>
          <p:cNvGrpSpPr/>
          <p:nvPr/>
        </p:nvGrpSpPr>
        <p:grpSpPr>
          <a:xfrm>
            <a:off x="2610212" y="-4801392"/>
            <a:ext cx="7552266" cy="30829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DAAB7B9-35BD-0613-A452-8BB35FD94EF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3B9D78AC-1E21-0485-99BE-639BC433B65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AD12EEB5-5B31-B0E8-D13E-F4527503D8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7405004"/>
              </p:ext>
            </p:extLst>
          </p:nvPr>
        </p:nvGraphicFramePr>
        <p:xfrm>
          <a:off x="2651432" y="123964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e 1">
            <a:extLst>
              <a:ext uri="{FF2B5EF4-FFF2-40B4-BE49-F238E27FC236}">
                <a16:creationId xmlns:a16="http://schemas.microsoft.com/office/drawing/2014/main" id="{1332DB27-A066-E171-F626-A2C3ED37D8C7}"/>
              </a:ext>
            </a:extLst>
          </p:cNvPr>
          <p:cNvGrpSpPr/>
          <p:nvPr/>
        </p:nvGrpSpPr>
        <p:grpSpPr>
          <a:xfrm>
            <a:off x="614156" y="1540594"/>
            <a:ext cx="4074552" cy="1761406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5119A442-C524-B09F-93A7-28AD49BE2CB0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7B860B80-6942-C297-0128-2EBE1292937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Développer un outil d’analyse</a:t>
              </a:r>
            </a:p>
            <a:p>
              <a:r>
                <a:rPr lang="fr-FR" dirty="0"/>
                <a:t>Qui traite une vidéo à la fois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26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AF80F2-0FCA-7F39-D852-D5EBCD8F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résolution du problème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AF2636-EAAB-93F6-2E41-6FEBD0CE3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Comment identifier ce qui plait et ce qui déplait ?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Analyse de sentiments : permet d’identifier les commentaires positifs, négatifs et neutres</a:t>
            </a:r>
          </a:p>
          <a:p>
            <a:pPr marL="0" indent="0">
              <a:buNone/>
            </a:pPr>
            <a:r>
              <a:rPr lang="fr-FR" dirty="0"/>
              <a:t>Comment découvrir de nouvelles idées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Topic modeling : identifier les sujets principaux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Ce qui demande dans le premier cas un jeu de données similaire labelisé pour l’entrainement d’un modèle. </a:t>
            </a:r>
          </a:p>
        </p:txBody>
      </p:sp>
    </p:spTree>
    <p:extLst>
      <p:ext uri="{BB962C8B-B14F-4D97-AF65-F5344CB8AC3E}">
        <p14:creationId xmlns:p14="http://schemas.microsoft.com/office/powerpoint/2010/main" val="4877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C4E3F-EA71-486E-816E-DA3B0123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FA605CD-814F-651D-A422-94CA068FA8AF}"/>
              </a:ext>
            </a:extLst>
          </p:cNvPr>
          <p:cNvSpPr/>
          <p:nvPr/>
        </p:nvSpPr>
        <p:spPr>
          <a:xfrm>
            <a:off x="8710631" y="1815322"/>
            <a:ext cx="2474606" cy="250323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Hugging</a:t>
            </a:r>
            <a:r>
              <a:rPr lang="fr-FR" dirty="0"/>
              <a:t> face </a:t>
            </a:r>
            <a:r>
              <a:rPr lang="fr-FR" dirty="0" err="1"/>
              <a:t>transformers</a:t>
            </a:r>
            <a:endParaRPr lang="fr-FR" dirty="0"/>
          </a:p>
          <a:p>
            <a:pPr algn="ctr"/>
            <a:r>
              <a:rPr lang="fr-FR" dirty="0" err="1"/>
              <a:t>Sklearn</a:t>
            </a:r>
            <a:endParaRPr lang="fr-FR" dirty="0"/>
          </a:p>
          <a:p>
            <a:pPr algn="ctr"/>
            <a:r>
              <a:rPr lang="fr-FR" dirty="0" err="1"/>
              <a:t>Accessibilté</a:t>
            </a:r>
            <a:r>
              <a:rPr lang="fr-FR" dirty="0"/>
              <a:t> aux modèles sans les télécharger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00F826EB-90A4-107A-74F5-5C7022AE2859}"/>
              </a:ext>
            </a:extLst>
          </p:cNvPr>
          <p:cNvSpPr/>
          <p:nvPr/>
        </p:nvSpPr>
        <p:spPr>
          <a:xfrm>
            <a:off x="4579360" y="1873561"/>
            <a:ext cx="2474606" cy="20970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spacy</a:t>
            </a:r>
            <a:r>
              <a:rPr lang="fr-FR" dirty="0"/>
              <a:t> rapidité et adapté au français, </a:t>
            </a:r>
            <a:r>
              <a:rPr lang="fr-FR" dirty="0" err="1"/>
              <a:t>gensim</a:t>
            </a:r>
            <a:r>
              <a:rPr lang="fr-FR" dirty="0"/>
              <a:t> librairie spécialisée,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FB95803-583B-3A27-F65B-950ABE238C5C}"/>
              </a:ext>
            </a:extLst>
          </p:cNvPr>
          <p:cNvSpPr/>
          <p:nvPr/>
        </p:nvSpPr>
        <p:spPr>
          <a:xfrm>
            <a:off x="327724" y="1927127"/>
            <a:ext cx="2474606" cy="239142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MongoDB, </a:t>
            </a:r>
            <a:r>
              <a:rPr lang="fr-FR" dirty="0" err="1"/>
              <a:t>pymongo,mongo</a:t>
            </a:r>
            <a:r>
              <a:rPr lang="fr-FR" dirty="0"/>
              <a:t> atlas, docker, </a:t>
            </a:r>
            <a:r>
              <a:rPr lang="fr-FR" dirty="0" err="1"/>
              <a:t>prefect</a:t>
            </a:r>
            <a:r>
              <a:rPr lang="fr-FR" dirty="0"/>
              <a:t>, </a:t>
            </a:r>
            <a:r>
              <a:rPr lang="fr-FR" dirty="0" err="1"/>
              <a:t>streamlit</a:t>
            </a:r>
            <a:r>
              <a:rPr lang="fr-FR" dirty="0"/>
              <a:t>, redis, git hub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8C7A213-FB52-9BBD-898F-A30CDE31A816}"/>
              </a:ext>
            </a:extLst>
          </p:cNvPr>
          <p:cNvGrpSpPr/>
          <p:nvPr/>
        </p:nvGrpSpPr>
        <p:grpSpPr>
          <a:xfrm>
            <a:off x="63375" y="1"/>
            <a:ext cx="10258515" cy="1214654"/>
            <a:chOff x="4333954" y="847492"/>
            <a:chExt cx="10258515" cy="1365296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166E105-4F55-94D8-EACA-2DDCC68E666F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8498461-3534-41F2-40AF-D2425804606B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26302E7-D46A-3C23-7E32-A463A475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85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42B31EE0-8C30-517C-EF4C-8437153AE507}"/>
              </a:ext>
            </a:extLst>
          </p:cNvPr>
          <p:cNvGrpSpPr/>
          <p:nvPr/>
        </p:nvGrpSpPr>
        <p:grpSpPr>
          <a:xfrm>
            <a:off x="4439593" y="1308112"/>
            <a:ext cx="2567631" cy="795922"/>
            <a:chOff x="5562600" y="4381500"/>
            <a:chExt cx="4629150" cy="14287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D902A474-3A31-592D-5ADE-D389A8D121F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 : avec coins rognés en diagonale 6">
              <a:extLst>
                <a:ext uri="{FF2B5EF4-FFF2-40B4-BE49-F238E27FC236}">
                  <a16:creationId xmlns:a16="http://schemas.microsoft.com/office/drawing/2014/main" id="{A10362D6-CB74-2729-4532-C51AB7411C14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Traitement de texte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48E24FC-7387-DAAD-C685-F463A9C7B4C4}"/>
              </a:ext>
            </a:extLst>
          </p:cNvPr>
          <p:cNvGrpSpPr/>
          <p:nvPr/>
        </p:nvGrpSpPr>
        <p:grpSpPr>
          <a:xfrm>
            <a:off x="538488" y="1329796"/>
            <a:ext cx="2165349" cy="7973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304CAB6-FAD8-AC23-3B7D-1180400549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D9AE62E0-D2AC-B10D-083F-C2D635D361F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Infrastructure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A37B5E2-C4D7-BA49-5BAE-F6DAD74A2BD5}"/>
              </a:ext>
            </a:extLst>
          </p:cNvPr>
          <p:cNvGrpSpPr/>
          <p:nvPr/>
        </p:nvGrpSpPr>
        <p:grpSpPr>
          <a:xfrm>
            <a:off x="8634687" y="1267126"/>
            <a:ext cx="2406240" cy="79592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7809925-BB79-A605-71C8-DF2ECBE4CA6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E2684043-4E97-C97B-DA67-2BBB5DBEE44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Analyse de texte</a:t>
              </a:r>
            </a:p>
          </p:txBody>
        </p:sp>
      </p:grp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E618FC0C-75C8-CCCE-E9A1-124678419798}"/>
              </a:ext>
            </a:extLst>
          </p:cNvPr>
          <p:cNvSpPr/>
          <p:nvPr/>
        </p:nvSpPr>
        <p:spPr>
          <a:xfrm>
            <a:off x="2903220" y="5406390"/>
            <a:ext cx="6689047" cy="130434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Gratuits : dans la version actuelle</a:t>
            </a:r>
          </a:p>
          <a:p>
            <a:pPr algn="ctr"/>
            <a:r>
              <a:rPr lang="fr-FR" dirty="0"/>
              <a:t>Compatibilité : environnement python compatible pour toutes les tâches et disponible sur git hub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A6F59E5-88C8-DFDB-E0BA-7E9F8A493FB7}"/>
              </a:ext>
            </a:extLst>
          </p:cNvPr>
          <p:cNvGrpSpPr/>
          <p:nvPr/>
        </p:nvGrpSpPr>
        <p:grpSpPr>
          <a:xfrm>
            <a:off x="2466662" y="4867319"/>
            <a:ext cx="2969782" cy="589746"/>
            <a:chOff x="5562600" y="4381500"/>
            <a:chExt cx="4629150" cy="1428750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EA3D5897-FFB5-442E-AC48-79538EC8519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 : avec coins rognés en diagonale 16">
              <a:extLst>
                <a:ext uri="{FF2B5EF4-FFF2-40B4-BE49-F238E27FC236}">
                  <a16:creationId xmlns:a16="http://schemas.microsoft.com/office/drawing/2014/main" id="{3A1F0E62-A61D-864F-8B6F-ED770F6DA82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Coûts et compatibilité</a:t>
              </a:r>
            </a:p>
          </p:txBody>
        </p:sp>
      </p:grpSp>
      <p:pic>
        <p:nvPicPr>
          <p:cNvPr id="3" name="Image 2" descr="Une image contenant logo, clipart, symbole, Graphique&#10;&#10;Le contenu généré par l’IA peut être incorrect.">
            <a:extLst>
              <a:ext uri="{FF2B5EF4-FFF2-40B4-BE49-F238E27FC236}">
                <a16:creationId xmlns:a16="http://schemas.microsoft.com/office/drawing/2014/main" id="{3F6C5574-558C-04A8-2D94-B3EBA04F3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7330" y="346141"/>
            <a:ext cx="1305983" cy="983655"/>
          </a:xfrm>
          <a:prstGeom prst="rect">
            <a:avLst/>
          </a:prstGeom>
        </p:spPr>
      </p:pic>
      <p:pic>
        <p:nvPicPr>
          <p:cNvPr id="25" name="Image 24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2D824260-BB58-FF7C-64A6-0AF0D7349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6689" y="1514447"/>
            <a:ext cx="2044700" cy="622300"/>
          </a:xfrm>
          <a:prstGeom prst="rect">
            <a:avLst/>
          </a:prstGeom>
        </p:spPr>
      </p:pic>
      <p:pic>
        <p:nvPicPr>
          <p:cNvPr id="27" name="Image 26" descr="Une image contenant logo, Police, symbole, Graphique&#10;&#10;Le contenu généré par l’IA peut être incorrect.">
            <a:extLst>
              <a:ext uri="{FF2B5EF4-FFF2-40B4-BE49-F238E27FC236}">
                <a16:creationId xmlns:a16="http://schemas.microsoft.com/office/drawing/2014/main" id="{4A0A6213-1B5A-81C0-E2FF-129829D6D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62060" y="7645238"/>
            <a:ext cx="1807479" cy="1611014"/>
          </a:xfrm>
          <a:prstGeom prst="rect">
            <a:avLst/>
          </a:prstGeom>
        </p:spPr>
      </p:pic>
      <p:pic>
        <p:nvPicPr>
          <p:cNvPr id="29" name="Image 28" descr="Une image contenant conception&#10;&#10;Le contenu généré par l’IA peut être incorrect.">
            <a:extLst>
              <a:ext uri="{FF2B5EF4-FFF2-40B4-BE49-F238E27FC236}">
                <a16:creationId xmlns:a16="http://schemas.microsoft.com/office/drawing/2014/main" id="{9573CCDE-73FE-D4F8-345B-3639FCFC1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357" y="7639038"/>
            <a:ext cx="1828800" cy="1663700"/>
          </a:xfrm>
          <a:prstGeom prst="rect">
            <a:avLst/>
          </a:prstGeom>
        </p:spPr>
      </p:pic>
      <p:pic>
        <p:nvPicPr>
          <p:cNvPr id="31" name="Image 30" descr="Une image contenant clipart, symbole, silhouette, logo&#10;&#10;Le contenu généré par l’IA peut être incorrect.">
            <a:extLst>
              <a:ext uri="{FF2B5EF4-FFF2-40B4-BE49-F238E27FC236}">
                <a16:creationId xmlns:a16="http://schemas.microsoft.com/office/drawing/2014/main" id="{22732796-B659-AF2A-D0F7-5E64F0B701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2095" y="7528025"/>
            <a:ext cx="1930400" cy="2070100"/>
          </a:xfrm>
          <a:prstGeom prst="rect">
            <a:avLst/>
          </a:prstGeom>
        </p:spPr>
      </p:pic>
      <p:pic>
        <p:nvPicPr>
          <p:cNvPr id="33" name="Image 32" descr="Une image contenant Police, Graphique, logo, conception&#10;&#10;Le contenu généré par l’IA peut être incorrect.">
            <a:extLst>
              <a:ext uri="{FF2B5EF4-FFF2-40B4-BE49-F238E27FC236}">
                <a16:creationId xmlns:a16="http://schemas.microsoft.com/office/drawing/2014/main" id="{19A18C89-C3DB-61A1-DD3C-B96649D3AE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553" y="-1412268"/>
            <a:ext cx="3225800" cy="952500"/>
          </a:xfrm>
          <a:prstGeom prst="rect">
            <a:avLst/>
          </a:prstGeom>
        </p:spPr>
      </p:pic>
      <p:pic>
        <p:nvPicPr>
          <p:cNvPr id="35" name="Image 34" descr="Une image contenant Police, texte, Bleu électrique, logo&#10;&#10;Le contenu généré par l’IA peut être incorrect.">
            <a:extLst>
              <a:ext uri="{FF2B5EF4-FFF2-40B4-BE49-F238E27FC236}">
                <a16:creationId xmlns:a16="http://schemas.microsoft.com/office/drawing/2014/main" id="{95C8BEF7-1E75-4C7A-C961-1655824EA0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6554" y="-1267816"/>
            <a:ext cx="2247900" cy="723900"/>
          </a:xfrm>
          <a:prstGeom prst="rect">
            <a:avLst/>
          </a:prstGeom>
        </p:spPr>
      </p:pic>
      <p:pic>
        <p:nvPicPr>
          <p:cNvPr id="37" name="Image 36" descr="Une image contenant sourire, clipart, smiley, émoticône&#10;&#10;Le contenu généré par l’IA peut être incorrect.">
            <a:extLst>
              <a:ext uri="{FF2B5EF4-FFF2-40B4-BE49-F238E27FC236}">
                <a16:creationId xmlns:a16="http://schemas.microsoft.com/office/drawing/2014/main" id="{E7140490-6FD9-39EE-E194-66A91CA3B7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28625" y="406254"/>
            <a:ext cx="2070100" cy="1917700"/>
          </a:xfrm>
          <a:prstGeom prst="rect">
            <a:avLst/>
          </a:prstGeom>
        </p:spPr>
      </p:pic>
      <p:pic>
        <p:nvPicPr>
          <p:cNvPr id="39" name="Image 38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9054654F-012E-FD50-A4B1-C60EFAFA2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28625" y="2494650"/>
            <a:ext cx="1930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C8B6BE-2F50-67EF-1C33-6BB0D8132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Développement de modèles d’apprentissage automatique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E08B20-06DB-15F5-A5A9-A09D34CB6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Construction des variables</a:t>
            </a:r>
          </a:p>
          <a:p>
            <a:r>
              <a:rPr lang="fr-FR" dirty="0"/>
              <a:t>Sélection des variables</a:t>
            </a:r>
          </a:p>
          <a:p>
            <a:r>
              <a:rPr lang="fr-FR" dirty="0"/>
              <a:t>Entrainement des modèles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FA8E79-3398-0054-9F57-B342D0045D59}"/>
              </a:ext>
            </a:extLst>
          </p:cNvPr>
          <p:cNvSpPr txBox="1"/>
          <p:nvPr/>
        </p:nvSpPr>
        <p:spPr>
          <a:xfrm>
            <a:off x="4605528" y="88044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9DDF1C3-83B3-954A-75AF-0E20200BFD53}"/>
              </a:ext>
            </a:extLst>
          </p:cNvPr>
          <p:cNvSpPr txBox="1">
            <a:spLocks/>
          </p:cNvSpPr>
          <p:nvPr/>
        </p:nvSpPr>
        <p:spPr>
          <a:xfrm>
            <a:off x="95284" y="-20025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D48719E-012A-3588-6F81-3513896940B4}"/>
              </a:ext>
            </a:extLst>
          </p:cNvPr>
          <p:cNvSpPr txBox="1">
            <a:spLocks/>
          </p:cNvSpPr>
          <p:nvPr/>
        </p:nvSpPr>
        <p:spPr>
          <a:xfrm>
            <a:off x="1252728" y="-20025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7" name="Image 6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34D8D33A-ED85-C1C4-EFB2-8AB1330BD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096000" y="7259893"/>
            <a:ext cx="3458464" cy="34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8D1A2EE-BC27-37B2-07FC-85C4813E5222}"/>
              </a:ext>
            </a:extLst>
          </p:cNvPr>
          <p:cNvSpPr/>
          <p:nvPr/>
        </p:nvSpPr>
        <p:spPr>
          <a:xfrm>
            <a:off x="2710543" y="1910012"/>
            <a:ext cx="6332323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4" y="25426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E372490-6F13-FCC9-3D5D-8D27AE6F4A1F}"/>
              </a:ext>
            </a:extLst>
          </p:cNvPr>
          <p:cNvGrpSpPr/>
          <p:nvPr/>
        </p:nvGrpSpPr>
        <p:grpSpPr>
          <a:xfrm>
            <a:off x="4343400" y="1690688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B1D41A1F-7A23-ED85-32CD-872C3BABF54D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DE66A6B0-BFFE-1F2F-518D-EA58AE5A4F8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10C0EE89-0A38-90D9-8E6E-8D56B4F03159}"/>
              </a:ext>
            </a:extLst>
          </p:cNvPr>
          <p:cNvSpPr txBox="1"/>
          <p:nvPr/>
        </p:nvSpPr>
        <p:spPr>
          <a:xfrm>
            <a:off x="4311292" y="553502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pic>
        <p:nvPicPr>
          <p:cNvPr id="11" name="Image 10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6460AB84-2EA5-A440-04D3-38727DFF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4468" y="1690688"/>
            <a:ext cx="7772400" cy="455296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E56A6438-7D1F-A86D-BB04-876C8CD1D0BF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3" name="Image 2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E61E6C0-BC5E-5409-95B8-D4CFE3788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990" y="3429000"/>
            <a:ext cx="3458464" cy="34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62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001587-4CEA-BB15-5DB8-A243DB90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3D4376C-BAE9-A6DA-8086-8D73F0064DB6}"/>
              </a:ext>
            </a:extLst>
          </p:cNvPr>
          <p:cNvSpPr/>
          <p:nvPr/>
        </p:nvSpPr>
        <p:spPr>
          <a:xfrm>
            <a:off x="455023" y="1910012"/>
            <a:ext cx="3856269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85B852A-E3CE-4D30-CA3D-C589D6A3EB72}"/>
              </a:ext>
            </a:extLst>
          </p:cNvPr>
          <p:cNvGrpSpPr/>
          <p:nvPr/>
        </p:nvGrpSpPr>
        <p:grpSpPr>
          <a:xfrm>
            <a:off x="828040" y="1690688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647E8FF-C802-6002-934D-C1B9DCFE3F1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BD7CAA2E-0B76-2842-F5F9-98C18DD389E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E5C1B3F9-B326-BA8C-EE37-DCBAA99D4720}"/>
              </a:ext>
            </a:extLst>
          </p:cNvPr>
          <p:cNvSpPr txBox="1"/>
          <p:nvPr/>
        </p:nvSpPr>
        <p:spPr>
          <a:xfrm>
            <a:off x="978812" y="553502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F3B0675-DD62-D0E5-4E80-0D08CAF83E1D}"/>
              </a:ext>
            </a:extLst>
          </p:cNvPr>
          <p:cNvSpPr txBox="1"/>
          <p:nvPr/>
        </p:nvSpPr>
        <p:spPr>
          <a:xfrm>
            <a:off x="15294428" y="5786882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pic>
        <p:nvPicPr>
          <p:cNvPr id="11" name="Image 10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D603DBF4-1E3C-385E-3B73-4F93E05A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61" y="1850073"/>
            <a:ext cx="7412629" cy="4342220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72EB550-3D19-9EB4-7619-A363AEB6D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097948"/>
              </p:ext>
            </p:extLst>
          </p:nvPr>
        </p:nvGraphicFramePr>
        <p:xfrm>
          <a:off x="13275127" y="2113278"/>
          <a:ext cx="11201401" cy="3291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6521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721535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2056097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372903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641763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2" name="Titre 1">
            <a:extLst>
              <a:ext uri="{FF2B5EF4-FFF2-40B4-BE49-F238E27FC236}">
                <a16:creationId xmlns:a16="http://schemas.microsoft.com/office/drawing/2014/main" id="{06B3D4B6-8264-948A-842B-3A12E0362407}"/>
              </a:ext>
            </a:extLst>
          </p:cNvPr>
          <p:cNvSpPr txBox="1">
            <a:spLocks/>
          </p:cNvSpPr>
          <p:nvPr/>
        </p:nvSpPr>
        <p:spPr>
          <a:xfrm>
            <a:off x="95284" y="2542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EA3E4A9-3B5B-E26E-A6DA-9B7508EE567F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CD8EC5C9-BE7F-1D9D-4C6F-CB19EA7F1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697" y="-3647715"/>
            <a:ext cx="3458464" cy="34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37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49A97-9FC6-A9BC-D41D-CC52E35D0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9D680-C402-B25E-4236-A49909D00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du besoin et résolution de problème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A1D403-A3DB-6E2C-E80D-8F94B7960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Analyse du besoin et du contexte</a:t>
            </a:r>
          </a:p>
          <a:p>
            <a:r>
              <a:rPr lang="fr-FR" dirty="0"/>
              <a:t>Stratégie de résolution</a:t>
            </a:r>
          </a:p>
          <a:p>
            <a:r>
              <a:rPr lang="fr-FR" dirty="0"/>
              <a:t>Technologie et outils</a:t>
            </a:r>
          </a:p>
        </p:txBody>
      </p:sp>
      <p:pic>
        <p:nvPicPr>
          <p:cNvPr id="8" name="Image 7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05DBC7-35A6-5A38-ABD3-795AE37F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6895578"/>
            <a:ext cx="5734050" cy="5734050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81146187-BAFD-3D7B-63A4-A7253A06D35A}"/>
              </a:ext>
            </a:extLst>
          </p:cNvPr>
          <p:cNvGrpSpPr/>
          <p:nvPr/>
        </p:nvGrpSpPr>
        <p:grpSpPr>
          <a:xfrm>
            <a:off x="12603450" y="119025"/>
            <a:ext cx="10321890" cy="3785652"/>
            <a:chOff x="4270579" y="847492"/>
            <a:chExt cx="10321890" cy="378565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DC0DEB-A1DB-F832-230F-162A152354F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045522A-9722-C875-FE1D-67D4984DD0F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43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7BB839-D5FC-0F08-05AC-762CB720E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43242580-9855-A3B4-BB8F-384E0517F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703891"/>
              </p:ext>
            </p:extLst>
          </p:nvPr>
        </p:nvGraphicFramePr>
        <p:xfrm>
          <a:off x="514215" y="2162968"/>
          <a:ext cx="11201401" cy="3291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6521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721535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2056097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372903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641763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B34570E3-0B51-482A-529D-8B8CF2962C04}"/>
              </a:ext>
            </a:extLst>
          </p:cNvPr>
          <p:cNvSpPr txBox="1"/>
          <p:nvPr/>
        </p:nvSpPr>
        <p:spPr>
          <a:xfrm>
            <a:off x="2580408" y="592708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A014615-F0CC-05CC-56A3-292343411207}"/>
              </a:ext>
            </a:extLst>
          </p:cNvPr>
          <p:cNvSpPr/>
          <p:nvPr/>
        </p:nvSpPr>
        <p:spPr>
          <a:xfrm>
            <a:off x="-13314766" y="1866606"/>
            <a:ext cx="3856269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D859BE-9212-BFE2-7BF8-BF133CB17B36}"/>
              </a:ext>
            </a:extLst>
          </p:cNvPr>
          <p:cNvGrpSpPr/>
          <p:nvPr/>
        </p:nvGrpSpPr>
        <p:grpSpPr>
          <a:xfrm>
            <a:off x="-12941749" y="1647282"/>
            <a:ext cx="2970344" cy="800101"/>
            <a:chOff x="5562600" y="4381500"/>
            <a:chExt cx="4629150" cy="1428750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97CAE151-190C-F5CD-D485-1E942EE3DA0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avec coins rognés en diagonale 12">
              <a:extLst>
                <a:ext uri="{FF2B5EF4-FFF2-40B4-BE49-F238E27FC236}">
                  <a16:creationId xmlns:a16="http://schemas.microsoft.com/office/drawing/2014/main" id="{77009FDF-6F9F-A926-885F-8995883B44E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pic>
        <p:nvPicPr>
          <p:cNvPr id="14" name="Image 13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DF8319E2-D9C0-ABE2-E013-B85B92A4F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2628" y="1806667"/>
            <a:ext cx="7412629" cy="4342220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08DDE102-41C8-69DA-4E0F-E4ACD2DB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4" y="25426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FB1F076-CA3B-4EE0-A93E-020B48BFB693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F2405875-CC38-8E17-5EBD-F261FEE96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208" y="184998"/>
            <a:ext cx="1977970" cy="197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1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exploitable pour l’apprentissage / construction de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98C317-3980-0816-DCA8-6A05BB3F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données ajoutées pour / transformées pour l’apprentissage du modèle : texte </a:t>
            </a:r>
            <a:r>
              <a:rPr lang="fr-FR" dirty="0" err="1"/>
              <a:t>tokenizé</a:t>
            </a:r>
            <a:r>
              <a:rPr lang="fr-FR" dirty="0"/>
              <a:t>, vectorisé avec word2vec et </a:t>
            </a:r>
            <a:r>
              <a:rPr lang="fr-FR" dirty="0" err="1"/>
              <a:t>tfidf</a:t>
            </a:r>
            <a:endParaRPr lang="fr-FR" dirty="0"/>
          </a:p>
          <a:p>
            <a:r>
              <a:rPr lang="fr-FR" dirty="0"/>
              <a:t>La variable prédictive envisagées : sentiment positif, négatif et neutre</a:t>
            </a:r>
          </a:p>
          <a:p>
            <a:r>
              <a:rPr lang="fr-FR" dirty="0"/>
              <a:t>Les données d’apprentissage : </a:t>
            </a:r>
            <a:r>
              <a:rPr lang="fr-FR" dirty="0" err="1"/>
              <a:t>kaggle</a:t>
            </a:r>
            <a:r>
              <a:rPr lang="fr-FR" dirty="0"/>
              <a:t> api </a:t>
            </a:r>
            <a:r>
              <a:rPr lang="fr-FR" dirty="0" err="1"/>
              <a:t>youtube</a:t>
            </a:r>
            <a:r>
              <a:rPr lang="fr-FR" dirty="0"/>
              <a:t> traduit par google trad via python</a:t>
            </a:r>
          </a:p>
          <a:p>
            <a:r>
              <a:rPr lang="fr-FR" dirty="0"/>
              <a:t>Pour le topic modeling : le texte nettoyé simplement extrait de </a:t>
            </a:r>
            <a:r>
              <a:rPr lang="fr-FR" dirty="0" err="1"/>
              <a:t>you</a:t>
            </a:r>
            <a:r>
              <a:rPr lang="fr-FR" dirty="0"/>
              <a:t> tube pas d’entraiment nécessaire car les sujets dépendent des textes et diffèrent d’une vidéo à l’autre. Apprentissage non supervisé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889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CDA06B91-808A-FA2C-9CFB-31D04A320CCB}"/>
              </a:ext>
            </a:extLst>
          </p:cNvPr>
          <p:cNvSpPr/>
          <p:nvPr/>
        </p:nvSpPr>
        <p:spPr>
          <a:xfrm>
            <a:off x="249527" y="5438369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D0FC8B4-C41D-9A5D-F6B2-EC7E64701B3A}"/>
              </a:ext>
            </a:extLst>
          </p:cNvPr>
          <p:cNvSpPr/>
          <p:nvPr/>
        </p:nvSpPr>
        <p:spPr>
          <a:xfrm>
            <a:off x="249527" y="2781723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4BF415B-986E-C4C2-ACBA-90402AC08FC8}"/>
              </a:ext>
            </a:extLst>
          </p:cNvPr>
          <p:cNvSpPr/>
          <p:nvPr/>
        </p:nvSpPr>
        <p:spPr>
          <a:xfrm>
            <a:off x="1672271" y="4110046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8EF03C8-7AC2-8B04-1262-7CB78D77DDA6}"/>
              </a:ext>
            </a:extLst>
          </p:cNvPr>
          <p:cNvSpPr/>
          <p:nvPr/>
        </p:nvSpPr>
        <p:spPr>
          <a:xfrm>
            <a:off x="1672271" y="1512858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: je, tu, un, des….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5B271C-A295-559F-DB0A-A4E80EEA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92" y="12198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Des méthodes de sélection de variables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6B7DE92-5235-211C-F951-0114810B1C5A}"/>
              </a:ext>
            </a:extLst>
          </p:cNvPr>
          <p:cNvGrpSpPr/>
          <p:nvPr/>
        </p:nvGrpSpPr>
        <p:grpSpPr>
          <a:xfrm>
            <a:off x="93610" y="1406695"/>
            <a:ext cx="3157322" cy="1089834"/>
            <a:chOff x="5562600" y="4381500"/>
            <a:chExt cx="4629150" cy="1428750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19376C5-6474-2A98-3321-4FEB1B4352A3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39D3A817-E958-6B88-13C7-2D3A80D2EE7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Retrait des stop-</a:t>
              </a:r>
              <a:r>
                <a:rPr lang="fr-FR" dirty="0" err="1"/>
                <a:t>words</a:t>
              </a:r>
              <a:endParaRPr lang="fr-FR" dirty="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B8C56883-9BAE-1C57-3489-C5A8AC44E8E4}"/>
              </a:ext>
            </a:extLst>
          </p:cNvPr>
          <p:cNvGrpSpPr/>
          <p:nvPr/>
        </p:nvGrpSpPr>
        <p:grpSpPr>
          <a:xfrm>
            <a:off x="8684430" y="2672291"/>
            <a:ext cx="3157322" cy="1089834"/>
            <a:chOff x="5562600" y="4381500"/>
            <a:chExt cx="4629150" cy="14287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6BB8D801-CE90-F1BA-19D6-E11C892074DB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FF43AFB3-F3EB-4024-3CBE-6862E539CDB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Retrait des mots de moins de 3 lettres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D6FABE2-ECE6-6D54-777B-10587165242D}"/>
              </a:ext>
            </a:extLst>
          </p:cNvPr>
          <p:cNvGrpSpPr/>
          <p:nvPr/>
        </p:nvGrpSpPr>
        <p:grpSpPr>
          <a:xfrm>
            <a:off x="249527" y="4050588"/>
            <a:ext cx="3157322" cy="1089834"/>
            <a:chOff x="5562600" y="4381500"/>
            <a:chExt cx="4629150" cy="142875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BF4BBCEA-E135-9CDA-1BAC-151776B6AA3A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68EF1DBE-B74A-7FCC-C307-658ED4D9B2E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Retrait de la ponctuation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01BBEA3-7F6F-B941-3F9D-C774E763661D}"/>
              </a:ext>
            </a:extLst>
          </p:cNvPr>
          <p:cNvGrpSpPr/>
          <p:nvPr/>
        </p:nvGrpSpPr>
        <p:grpSpPr>
          <a:xfrm>
            <a:off x="8719844" y="5371469"/>
            <a:ext cx="3157322" cy="108983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D40FD0D-1692-F470-994B-20A4285033E6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A08ECEB-E198-4678-AE09-522D57C8E4E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Lemmatisation</a:t>
              </a: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F3D8DDB1-6DA1-1CF2-E9DC-665317A0DEFC}"/>
              </a:ext>
            </a:extLst>
          </p:cNvPr>
          <p:cNvSpPr txBox="1">
            <a:spLocks/>
          </p:cNvSpPr>
          <p:nvPr/>
        </p:nvSpPr>
        <p:spPr>
          <a:xfrm>
            <a:off x="377257" y="1242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 méthodes de sélection de variables</a:t>
            </a:r>
          </a:p>
        </p:txBody>
      </p:sp>
      <p:pic>
        <p:nvPicPr>
          <p:cNvPr id="3" name="Image 2" descr="Une image contenant diagramme, ligne, texte, Tracé&#10;&#10;Le contenu généré par l’IA peut être incorrect.">
            <a:extLst>
              <a:ext uri="{FF2B5EF4-FFF2-40B4-BE49-F238E27FC236}">
                <a16:creationId xmlns:a16="http://schemas.microsoft.com/office/drawing/2014/main" id="{D5DACA42-8CFD-64FD-F71F-0FE6397E6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1076" y="926837"/>
            <a:ext cx="7232215" cy="543273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ABDEE12-30A8-D414-A7EC-CB29FD4F58D2}"/>
              </a:ext>
            </a:extLst>
          </p:cNvPr>
          <p:cNvSpPr/>
          <p:nvPr/>
        </p:nvSpPr>
        <p:spPr>
          <a:xfrm>
            <a:off x="-3240033" y="1716064"/>
            <a:ext cx="2795312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Technologie :</a:t>
            </a:r>
          </a:p>
          <a:p>
            <a:pPr algn="ctr"/>
            <a:endParaRPr lang="fr-FR" dirty="0"/>
          </a:p>
          <a:p>
            <a:pPr algn="ctr"/>
            <a:r>
              <a:rPr lang="fr-FR" dirty="0" err="1"/>
              <a:t>Sklearn</a:t>
            </a:r>
            <a:endParaRPr lang="fr-FR" dirty="0"/>
          </a:p>
          <a:p>
            <a:pPr algn="ctr"/>
            <a:r>
              <a:rPr lang="fr-FR" dirty="0" err="1"/>
              <a:t>Gensim</a:t>
            </a:r>
            <a:endParaRPr lang="fr-FR" dirty="0"/>
          </a:p>
          <a:p>
            <a:pPr algn="ctr"/>
            <a:r>
              <a:rPr lang="fr-FR" dirty="0"/>
              <a:t>Transformers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C402225-4E09-8970-91CD-FD57E9DC3DA0}"/>
              </a:ext>
            </a:extLst>
          </p:cNvPr>
          <p:cNvSpPr txBox="1">
            <a:spLocks/>
          </p:cNvSpPr>
          <p:nvPr/>
        </p:nvSpPr>
        <p:spPr>
          <a:xfrm>
            <a:off x="442975" y="-19400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Entrainement du modèle d’analyse de sentiment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595D3B4E-0E98-992F-5888-D2E5E65F13D0}"/>
              </a:ext>
            </a:extLst>
          </p:cNvPr>
          <p:cNvSpPr txBox="1">
            <a:spLocks/>
          </p:cNvSpPr>
          <p:nvPr/>
        </p:nvSpPr>
        <p:spPr>
          <a:xfrm>
            <a:off x="442975" y="-19875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Entrainement du modèle d’analyse de sentiment</a:t>
            </a:r>
          </a:p>
        </p:txBody>
      </p:sp>
      <p:pic>
        <p:nvPicPr>
          <p:cNvPr id="16" name="Image 15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F3200EF-6813-424C-A4AD-84C02279C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2212" y="-3368864"/>
            <a:ext cx="3458464" cy="34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CC31F-D9AD-F173-EE91-13EB4D541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75" y="36449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Entrainement du modèle d’analyse de sentiment</a:t>
            </a:r>
          </a:p>
        </p:txBody>
      </p:sp>
      <p:pic>
        <p:nvPicPr>
          <p:cNvPr id="5" name="Image 4" descr="Une image contenant diagramme, ligne, texte, Tracé&#10;&#10;Le contenu généré par l’IA peut être incorrect.">
            <a:extLst>
              <a:ext uri="{FF2B5EF4-FFF2-40B4-BE49-F238E27FC236}">
                <a16:creationId xmlns:a16="http://schemas.microsoft.com/office/drawing/2014/main" id="{5F235F08-61BC-11BC-A358-FBF9E62EB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707" y="1072136"/>
            <a:ext cx="7702318" cy="578586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003401A-F593-FDFC-7B0A-BA110C293680}"/>
              </a:ext>
            </a:extLst>
          </p:cNvPr>
          <p:cNvSpPr/>
          <p:nvPr/>
        </p:nvSpPr>
        <p:spPr>
          <a:xfrm>
            <a:off x="648280" y="1996340"/>
            <a:ext cx="2795312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Technologie :</a:t>
            </a:r>
          </a:p>
          <a:p>
            <a:pPr algn="ctr"/>
            <a:endParaRPr lang="fr-FR" dirty="0"/>
          </a:p>
          <a:p>
            <a:pPr algn="ctr"/>
            <a:r>
              <a:rPr lang="fr-FR" dirty="0" err="1"/>
              <a:t>Sklearn</a:t>
            </a:r>
            <a:endParaRPr lang="fr-FR" dirty="0"/>
          </a:p>
          <a:p>
            <a:pPr algn="ctr"/>
            <a:r>
              <a:rPr lang="fr-FR" dirty="0"/>
              <a:t>Transformers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0E17F74-E2C8-321A-DB49-38438C5CE738}"/>
              </a:ext>
            </a:extLst>
          </p:cNvPr>
          <p:cNvSpPr txBox="1">
            <a:spLocks/>
          </p:cNvSpPr>
          <p:nvPr/>
        </p:nvSpPr>
        <p:spPr>
          <a:xfrm>
            <a:off x="488243" y="383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Entrainement du modèle d’analyse de sentiment</a:t>
            </a:r>
          </a:p>
        </p:txBody>
      </p:sp>
      <p:pic>
        <p:nvPicPr>
          <p:cNvPr id="9" name="Image 8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A0DC9067-56A6-1DB8-1DE3-168E3207F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4" y="4490705"/>
            <a:ext cx="2367295" cy="2367295"/>
          </a:xfrm>
          <a:prstGeom prst="rect">
            <a:avLst/>
          </a:prstGeom>
        </p:spPr>
      </p:pic>
      <p:pic>
        <p:nvPicPr>
          <p:cNvPr id="3" name="Image 2" descr="Une image contenant capture d’écran, texte, logiciel, Rectangle&#10;&#10;Le contenu généré par l’IA peut être incorrect.">
            <a:extLst>
              <a:ext uri="{FF2B5EF4-FFF2-40B4-BE49-F238E27FC236}">
                <a16:creationId xmlns:a16="http://schemas.microsoft.com/office/drawing/2014/main" id="{FB0DE1CC-B8F3-0C49-AAA3-DC597ABF7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7916" y="2082747"/>
            <a:ext cx="5826032" cy="4077478"/>
          </a:xfrm>
          <a:prstGeom prst="rect">
            <a:avLst/>
          </a:prstGeom>
        </p:spPr>
      </p:pic>
      <p:pic>
        <p:nvPicPr>
          <p:cNvPr id="6" name="Image 5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AAE7A066-0DFA-E017-437E-9F9A91088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3948" y="1945817"/>
            <a:ext cx="557193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3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F6876-6D3A-B03D-8700-D9E59E26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, texte, logiciel, Rectangle&#10;&#10;Le contenu généré par l’IA peut être incorrect.">
            <a:extLst>
              <a:ext uri="{FF2B5EF4-FFF2-40B4-BE49-F238E27FC236}">
                <a16:creationId xmlns:a16="http://schemas.microsoft.com/office/drawing/2014/main" id="{B14F70C1-B42D-40C9-2D4F-1969C76BA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17" y="1812756"/>
            <a:ext cx="6351508" cy="4445244"/>
          </a:xfrm>
          <a:prstGeom prst="rect">
            <a:avLst/>
          </a:prstGeom>
        </p:spPr>
      </p:pic>
      <p:pic>
        <p:nvPicPr>
          <p:cNvPr id="11" name="Image 10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D05E481A-17AD-C687-0EBB-7356A179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0376" y="1649793"/>
            <a:ext cx="5571934" cy="4351339"/>
          </a:xfrm>
          <a:prstGeom prst="rect">
            <a:avLst/>
          </a:prstGeom>
        </p:spPr>
      </p:pic>
      <p:pic>
        <p:nvPicPr>
          <p:cNvPr id="6" name="Image 5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673D983-2AD5-75EC-637C-B7B1030ED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671" y="6948277"/>
            <a:ext cx="3458464" cy="3458464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892D42FA-3D04-E015-D331-A14934F72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75" y="36449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Entrainement du modèle d’analyse de sentiment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3F78A89-DC30-1BE4-B277-45149CB6F198}"/>
              </a:ext>
            </a:extLst>
          </p:cNvPr>
          <p:cNvSpPr txBox="1">
            <a:spLocks/>
          </p:cNvSpPr>
          <p:nvPr/>
        </p:nvSpPr>
        <p:spPr>
          <a:xfrm>
            <a:off x="488243" y="383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Entrainement du modèle d’analyse de sentiment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50AD45A0-4BC1-75DE-6745-61D000FE98FA}"/>
              </a:ext>
            </a:extLst>
          </p:cNvPr>
          <p:cNvSpPr txBox="1">
            <a:spLocks/>
          </p:cNvSpPr>
          <p:nvPr/>
        </p:nvSpPr>
        <p:spPr>
          <a:xfrm>
            <a:off x="838200" y="-16143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D00D6CE-F9C3-4C55-894A-0900FE68069F}"/>
              </a:ext>
            </a:extLst>
          </p:cNvPr>
          <p:cNvSpPr txBox="1">
            <a:spLocks/>
          </p:cNvSpPr>
          <p:nvPr/>
        </p:nvSpPr>
        <p:spPr>
          <a:xfrm>
            <a:off x="897674" y="-16143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Image 1" descr="Une image contenant diagramme, ligne, texte, Tracé&#10;&#10;Le contenu généré par l’IA peut être incorrect.">
            <a:extLst>
              <a:ext uri="{FF2B5EF4-FFF2-40B4-BE49-F238E27FC236}">
                <a16:creationId xmlns:a16="http://schemas.microsoft.com/office/drawing/2014/main" id="{CEE196D0-9B3E-074B-1E48-CFD18C885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88563" y="888552"/>
            <a:ext cx="7702318" cy="5785864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D23A998-F3E2-1874-646B-578367CCDCCB}"/>
              </a:ext>
            </a:extLst>
          </p:cNvPr>
          <p:cNvSpPr/>
          <p:nvPr/>
        </p:nvSpPr>
        <p:spPr>
          <a:xfrm>
            <a:off x="-13186990" y="1812756"/>
            <a:ext cx="2795312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Technologie :</a:t>
            </a:r>
          </a:p>
          <a:p>
            <a:pPr algn="ctr"/>
            <a:endParaRPr lang="fr-FR" dirty="0"/>
          </a:p>
          <a:p>
            <a:pPr algn="ctr"/>
            <a:r>
              <a:rPr lang="fr-FR" dirty="0" err="1"/>
              <a:t>Sklearn</a:t>
            </a:r>
            <a:endParaRPr lang="fr-FR" dirty="0"/>
          </a:p>
          <a:p>
            <a:pPr algn="ctr"/>
            <a:r>
              <a:rPr lang="fr-FR" dirty="0"/>
              <a:t>Transformers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DAC2CEC-95CB-5FEF-142B-7C8697E67F4A}"/>
              </a:ext>
            </a:extLst>
          </p:cNvPr>
          <p:cNvSpPr/>
          <p:nvPr/>
        </p:nvSpPr>
        <p:spPr>
          <a:xfrm>
            <a:off x="442975" y="2017558"/>
            <a:ext cx="4620092" cy="407747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Accuracy</a:t>
            </a:r>
            <a:r>
              <a:rPr lang="fr-FR" dirty="0"/>
              <a:t> à 67%</a:t>
            </a:r>
          </a:p>
          <a:p>
            <a:pPr algn="ctr"/>
            <a:r>
              <a:rPr lang="fr-FR" dirty="0"/>
              <a:t>Plus d’erreurs lorsqu’il </a:t>
            </a:r>
            <a:r>
              <a:rPr lang="fr-FR" dirty="0" err="1"/>
              <a:t>predit</a:t>
            </a:r>
            <a:r>
              <a:rPr lang="fr-FR" dirty="0"/>
              <a:t> les commentaires négatifs</a:t>
            </a:r>
          </a:p>
          <a:p>
            <a:pPr algn="ctr"/>
            <a:r>
              <a:rPr lang="fr-FR" dirty="0"/>
              <a:t>Très peu de commentaires </a:t>
            </a:r>
            <a:r>
              <a:rPr lang="fr-FR" dirty="0" err="1"/>
              <a:t>postifs</a:t>
            </a:r>
            <a:r>
              <a:rPr lang="fr-FR" dirty="0"/>
              <a:t> classé comme neutre</a:t>
            </a:r>
          </a:p>
        </p:txBody>
      </p:sp>
    </p:spTree>
    <p:extLst>
      <p:ext uri="{BB962C8B-B14F-4D97-AF65-F5344CB8AC3E}">
        <p14:creationId xmlns:p14="http://schemas.microsoft.com/office/powerpoint/2010/main" val="194257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6CA58F-63AF-65D6-0135-98653553C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, texte, logiciel, Rectangle&#10;&#10;Le contenu généré par l’IA peut être incorrect.">
            <a:extLst>
              <a:ext uri="{FF2B5EF4-FFF2-40B4-BE49-F238E27FC236}">
                <a16:creationId xmlns:a16="http://schemas.microsoft.com/office/drawing/2014/main" id="{36CB7473-CEC0-CBBA-FE0B-D67F0BE4E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0088" y="2017558"/>
            <a:ext cx="6351508" cy="4445244"/>
          </a:xfrm>
          <a:prstGeom prst="rect">
            <a:avLst/>
          </a:prstGeom>
        </p:spPr>
      </p:pic>
      <p:pic>
        <p:nvPicPr>
          <p:cNvPr id="11" name="Image 10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B72B591D-A64C-17AC-3361-491319994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40" y="1743696"/>
            <a:ext cx="5571934" cy="4351339"/>
          </a:xfrm>
          <a:prstGeom prst="rect">
            <a:avLst/>
          </a:prstGeom>
        </p:spPr>
      </p:pic>
      <p:pic>
        <p:nvPicPr>
          <p:cNvPr id="6" name="Image 5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0CEE6E3E-199C-4ECC-99DE-D40F8E338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671" y="6948277"/>
            <a:ext cx="3458464" cy="3458464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E8BF7556-67CF-97DA-B508-8E2DD3AA7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75" y="36449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Entrainement du modèle d’analyse de sentiment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220E3525-57CA-27AF-3DF5-21F24D2FFF79}"/>
              </a:ext>
            </a:extLst>
          </p:cNvPr>
          <p:cNvSpPr txBox="1">
            <a:spLocks/>
          </p:cNvSpPr>
          <p:nvPr/>
        </p:nvSpPr>
        <p:spPr>
          <a:xfrm>
            <a:off x="488243" y="383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Entrainement du modèle d’analyse de sentiment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5A46CB8-DA6E-7958-76A9-03DF1587C842}"/>
              </a:ext>
            </a:extLst>
          </p:cNvPr>
          <p:cNvSpPr txBox="1">
            <a:spLocks/>
          </p:cNvSpPr>
          <p:nvPr/>
        </p:nvSpPr>
        <p:spPr>
          <a:xfrm>
            <a:off x="838200" y="-16143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AB7B6DA-9003-568D-EEB5-94BE3FE893FF}"/>
              </a:ext>
            </a:extLst>
          </p:cNvPr>
          <p:cNvSpPr txBox="1">
            <a:spLocks/>
          </p:cNvSpPr>
          <p:nvPr/>
        </p:nvSpPr>
        <p:spPr>
          <a:xfrm>
            <a:off x="897674" y="-16143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12BD76E-9BD3-46C0-CFFF-FE49CB159962}"/>
              </a:ext>
            </a:extLst>
          </p:cNvPr>
          <p:cNvSpPr/>
          <p:nvPr/>
        </p:nvSpPr>
        <p:spPr>
          <a:xfrm>
            <a:off x="442975" y="2017558"/>
            <a:ext cx="4620092" cy="407747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Pas de problème d’</a:t>
            </a:r>
            <a:r>
              <a:rPr lang="fr-FR" dirty="0" err="1"/>
              <a:t>overfitting</a:t>
            </a:r>
            <a:r>
              <a:rPr lang="fr-FR" dirty="0"/>
              <a:t> ou d’</a:t>
            </a:r>
            <a:r>
              <a:rPr lang="fr-FR" dirty="0" err="1"/>
              <a:t>underitting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6349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770C39D-D536-EC1C-E6E1-4BBE5B14C554}"/>
              </a:ext>
            </a:extLst>
          </p:cNvPr>
          <p:cNvSpPr/>
          <p:nvPr/>
        </p:nvSpPr>
        <p:spPr>
          <a:xfrm>
            <a:off x="8788729" y="3338384"/>
            <a:ext cx="3252210" cy="167111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Couteux en temps</a:t>
            </a:r>
          </a:p>
          <a:p>
            <a:pPr algn="ctr"/>
            <a:r>
              <a:rPr lang="fr-FR" dirty="0"/>
              <a:t>Amélioration significative des performances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2467AFA8-692F-00FC-475D-1E0C999697D9}"/>
              </a:ext>
            </a:extLst>
          </p:cNvPr>
          <p:cNvSpPr/>
          <p:nvPr/>
        </p:nvSpPr>
        <p:spPr>
          <a:xfrm>
            <a:off x="4954070" y="3429000"/>
            <a:ext cx="3252210" cy="167111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Couteux en temps</a:t>
            </a:r>
          </a:p>
          <a:p>
            <a:pPr algn="ctr"/>
            <a:r>
              <a:rPr lang="fr-FR" dirty="0"/>
              <a:t>De performance pas significativement améliorées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3FB8CC7-9605-8890-4844-2836A322680F}"/>
              </a:ext>
            </a:extLst>
          </p:cNvPr>
          <p:cNvSpPr/>
          <p:nvPr/>
        </p:nvSpPr>
        <p:spPr>
          <a:xfrm>
            <a:off x="1095351" y="3459867"/>
            <a:ext cx="3252210" cy="15972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Chronophage</a:t>
            </a:r>
          </a:p>
          <a:p>
            <a:pPr algn="ctr"/>
            <a:r>
              <a:rPr lang="fr-FR" dirty="0"/>
              <a:t>Possible sur le long terme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DC5043-24C0-C7A2-39C4-5F316809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Une méthode d’optimisation des modèles</a:t>
            </a:r>
          </a:p>
        </p:txBody>
      </p:sp>
      <p:pic>
        <p:nvPicPr>
          <p:cNvPr id="5" name="Image 4" descr="Une image contenant texte, capture d’écran, diagramme, nombre&#10;&#10;Le contenu généré par l’IA peut être incorrect.">
            <a:extLst>
              <a:ext uri="{FF2B5EF4-FFF2-40B4-BE49-F238E27FC236}">
                <a16:creationId xmlns:a16="http://schemas.microsoft.com/office/drawing/2014/main" id="{C2EA0151-7714-A035-E54D-0A4583D2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725" y="7446963"/>
            <a:ext cx="6478947" cy="5167312"/>
          </a:xfrm>
          <a:prstGeom prst="rect">
            <a:avLst/>
          </a:prstGeom>
        </p:spPr>
      </p:pic>
      <p:pic>
        <p:nvPicPr>
          <p:cNvPr id="4" name="Image 3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1CF97C4-A58D-CC9B-8257-8D8C1557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8723"/>
            <a:ext cx="2179277" cy="217927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9BA506C4-795F-37E2-5B03-28E18516EB35}"/>
              </a:ext>
            </a:extLst>
          </p:cNvPr>
          <p:cNvSpPr txBox="1">
            <a:spLocks/>
          </p:cNvSpPr>
          <p:nvPr/>
        </p:nvSpPr>
        <p:spPr>
          <a:xfrm>
            <a:off x="89767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9FE3F9D-11F0-0EF4-196C-EE34C773B0C4}"/>
              </a:ext>
            </a:extLst>
          </p:cNvPr>
          <p:cNvGrpSpPr/>
          <p:nvPr/>
        </p:nvGrpSpPr>
        <p:grpSpPr>
          <a:xfrm>
            <a:off x="8848203" y="2632280"/>
            <a:ext cx="3157322" cy="1089834"/>
            <a:chOff x="5562600" y="4381500"/>
            <a:chExt cx="4629150" cy="1428750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A0C0B976-475D-6C15-80BC-CF8F8393FCAC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avec coins rognés en diagonale 12">
              <a:extLst>
                <a:ext uri="{FF2B5EF4-FFF2-40B4-BE49-F238E27FC236}">
                  <a16:creationId xmlns:a16="http://schemas.microsoft.com/office/drawing/2014/main" id="{68B02D0C-7B0E-E3ED-482F-92ACC4A9C9B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Faire du </a:t>
              </a:r>
              <a:r>
                <a:rPr lang="fr-FR" dirty="0" err="1"/>
                <a:t>finetuning</a:t>
              </a:r>
              <a:endParaRPr lang="fr-FR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13E9CE5-395D-1E3E-D108-8699078A70A6}"/>
              </a:ext>
            </a:extLst>
          </p:cNvPr>
          <p:cNvGrpSpPr/>
          <p:nvPr/>
        </p:nvGrpSpPr>
        <p:grpSpPr>
          <a:xfrm>
            <a:off x="1154825" y="2667039"/>
            <a:ext cx="3157322" cy="108983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2AEBAFB6-85ED-80D7-99BD-0F0FA80DED5B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7BF52FEB-675B-B22A-85BE-6E48C761803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Faire du </a:t>
              </a:r>
              <a:r>
                <a:rPr lang="fr-FR" dirty="0" err="1"/>
                <a:t>finetuning</a:t>
              </a:r>
              <a:r>
                <a:rPr lang="fr-FR" dirty="0"/>
                <a:t> sur un texte labellisé à la main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1B287B7-57F3-E28E-DF4D-ED2F5659BE5D}"/>
              </a:ext>
            </a:extLst>
          </p:cNvPr>
          <p:cNvGrpSpPr/>
          <p:nvPr/>
        </p:nvGrpSpPr>
        <p:grpSpPr>
          <a:xfrm>
            <a:off x="4989484" y="2673103"/>
            <a:ext cx="3157322" cy="1089834"/>
            <a:chOff x="5562600" y="4381500"/>
            <a:chExt cx="4629150" cy="142875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429714AB-3884-620C-189B-78B2727509BC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avec coins rognés en diagonale 18">
              <a:extLst>
                <a:ext uri="{FF2B5EF4-FFF2-40B4-BE49-F238E27FC236}">
                  <a16:creationId xmlns:a16="http://schemas.microsoft.com/office/drawing/2014/main" id="{88425E7C-1AD5-C483-25B5-D633A01C278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Recherche des meilleurs paramètres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48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B835B9-933F-C45D-AB96-2ED95072F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1DB3A4C-0F40-1B6F-E0B1-E856587B8770}"/>
              </a:ext>
            </a:extLst>
          </p:cNvPr>
          <p:cNvSpPr/>
          <p:nvPr/>
        </p:nvSpPr>
        <p:spPr>
          <a:xfrm>
            <a:off x="1483895" y="2172054"/>
            <a:ext cx="3252210" cy="346684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Couteux en temps</a:t>
            </a:r>
          </a:p>
          <a:p>
            <a:pPr algn="ctr"/>
            <a:r>
              <a:rPr lang="fr-FR" dirty="0"/>
              <a:t>Amélioration significative des performances</a:t>
            </a:r>
          </a:p>
          <a:p>
            <a:pPr algn="ctr"/>
            <a:endParaRPr lang="fr-F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err="1"/>
              <a:t>Accuracy</a:t>
            </a:r>
            <a:r>
              <a:rPr lang="fr-FR" dirty="0"/>
              <a:t> : 75%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9E37F240-C8D3-399F-6E65-30E8519E4B13}"/>
              </a:ext>
            </a:extLst>
          </p:cNvPr>
          <p:cNvSpPr/>
          <p:nvPr/>
        </p:nvSpPr>
        <p:spPr>
          <a:xfrm>
            <a:off x="-4210494" y="3007611"/>
            <a:ext cx="3252210" cy="167111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Couteux en temps</a:t>
            </a:r>
          </a:p>
          <a:p>
            <a:pPr algn="ctr"/>
            <a:r>
              <a:rPr lang="fr-FR" dirty="0"/>
              <a:t>De performance pas significativement améliorées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150ECA3-1FA0-3CC5-5284-70839A035C85}"/>
              </a:ext>
            </a:extLst>
          </p:cNvPr>
          <p:cNvSpPr/>
          <p:nvPr/>
        </p:nvSpPr>
        <p:spPr>
          <a:xfrm>
            <a:off x="-8069213" y="3038478"/>
            <a:ext cx="3252210" cy="15972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Chronophage</a:t>
            </a:r>
          </a:p>
          <a:p>
            <a:pPr algn="ctr"/>
            <a:r>
              <a:rPr lang="fr-FR" dirty="0"/>
              <a:t>Possible sur le long terme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BB154E-1244-14F4-0213-4B39D899A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Une méthode d’optimisation des modèles</a:t>
            </a:r>
          </a:p>
        </p:txBody>
      </p:sp>
      <p:pic>
        <p:nvPicPr>
          <p:cNvPr id="5" name="Image 4" descr="Une image contenant texte, capture d’écran, diagramme, nombre&#10;&#10;Le contenu généré par l’IA peut être incorrect.">
            <a:extLst>
              <a:ext uri="{FF2B5EF4-FFF2-40B4-BE49-F238E27FC236}">
                <a16:creationId xmlns:a16="http://schemas.microsoft.com/office/drawing/2014/main" id="{08B8949B-9C89-E427-7500-3062BD9A6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325" y="1486430"/>
            <a:ext cx="6478947" cy="5167312"/>
          </a:xfrm>
          <a:prstGeom prst="rect">
            <a:avLst/>
          </a:prstGeom>
        </p:spPr>
      </p:pic>
      <p:pic>
        <p:nvPicPr>
          <p:cNvPr id="4" name="Image 3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AD230FB-F5EB-9ECA-6216-27A7AEB5D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8723"/>
            <a:ext cx="2179277" cy="217927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D06382E-9DB4-B5FB-D5C0-1F7B73AD3707}"/>
              </a:ext>
            </a:extLst>
          </p:cNvPr>
          <p:cNvSpPr txBox="1">
            <a:spLocks/>
          </p:cNvSpPr>
          <p:nvPr/>
        </p:nvSpPr>
        <p:spPr>
          <a:xfrm>
            <a:off x="89767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65069D8-2FD5-E7B9-3584-B323B800592D}"/>
              </a:ext>
            </a:extLst>
          </p:cNvPr>
          <p:cNvGrpSpPr/>
          <p:nvPr/>
        </p:nvGrpSpPr>
        <p:grpSpPr>
          <a:xfrm>
            <a:off x="1543369" y="1465951"/>
            <a:ext cx="3157322" cy="1089834"/>
            <a:chOff x="5562600" y="4381500"/>
            <a:chExt cx="4629150" cy="1428750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A5428F9B-DBDC-FE35-CEEF-292AB749CB8F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avec coins rognés en diagonale 12">
              <a:extLst>
                <a:ext uri="{FF2B5EF4-FFF2-40B4-BE49-F238E27FC236}">
                  <a16:creationId xmlns:a16="http://schemas.microsoft.com/office/drawing/2014/main" id="{BDBF14D2-2367-D3FA-0EF1-8F0E0F5700D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Faire du </a:t>
              </a:r>
              <a:r>
                <a:rPr lang="fr-FR" dirty="0" err="1"/>
                <a:t>finetuning</a:t>
              </a:r>
              <a:endParaRPr lang="fr-FR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F2C49DD-17B4-8282-6A3F-E719E4947EF5}"/>
              </a:ext>
            </a:extLst>
          </p:cNvPr>
          <p:cNvGrpSpPr/>
          <p:nvPr/>
        </p:nvGrpSpPr>
        <p:grpSpPr>
          <a:xfrm>
            <a:off x="-8009739" y="2245650"/>
            <a:ext cx="3157322" cy="108983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E50AA9AF-ED49-3951-4A2C-EB742EB7913A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1D3E403E-DF24-9FAF-810E-3CE05DF6C4B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Faire du </a:t>
              </a:r>
              <a:r>
                <a:rPr lang="fr-FR" dirty="0" err="1"/>
                <a:t>finetuning</a:t>
              </a:r>
              <a:r>
                <a:rPr lang="fr-FR" dirty="0"/>
                <a:t> sur un texte labellisé à la main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C4149A1-3740-B03D-7E44-A27F068318B6}"/>
              </a:ext>
            </a:extLst>
          </p:cNvPr>
          <p:cNvGrpSpPr/>
          <p:nvPr/>
        </p:nvGrpSpPr>
        <p:grpSpPr>
          <a:xfrm>
            <a:off x="-4175080" y="2251714"/>
            <a:ext cx="3157322" cy="1089834"/>
            <a:chOff x="5562600" y="4381500"/>
            <a:chExt cx="4629150" cy="142875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52059F1C-1109-4A3B-4C63-6BE1E42FD772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avec coins rognés en diagonale 18">
              <a:extLst>
                <a:ext uri="{FF2B5EF4-FFF2-40B4-BE49-F238E27FC236}">
                  <a16:creationId xmlns:a16="http://schemas.microsoft.com/office/drawing/2014/main" id="{91BEA8E0-590D-2155-D90A-ACB3F4289A7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Recherche des meilleurs paramètres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182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1D91E-CF02-F324-8BDC-AFFD0A7B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 modeling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87A530-7B7F-71AB-4C5A-07599969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Recherche du nombre de topic optimal</a:t>
            </a:r>
          </a:p>
          <a:p>
            <a:pPr marL="0" indent="0">
              <a:buNone/>
            </a:pPr>
            <a:r>
              <a:rPr lang="fr-FR" dirty="0"/>
              <a:t>: graphiques et calcule du seuil </a:t>
            </a:r>
          </a:p>
          <a:p>
            <a:pPr marL="0" indent="0">
              <a:buNone/>
            </a:pPr>
            <a:r>
              <a:rPr lang="fr-FR" dirty="0"/>
              <a:t>Présentation des métriques </a:t>
            </a:r>
          </a:p>
          <a:p>
            <a:pPr marL="0" indent="0">
              <a:buNone/>
            </a:pPr>
            <a:r>
              <a:rPr lang="fr-FR" dirty="0"/>
              <a:t>LDA à expliquer</a:t>
            </a:r>
          </a:p>
          <a:p>
            <a:pPr marL="0" indent="0">
              <a:buNone/>
            </a:pPr>
            <a:r>
              <a:rPr lang="fr-FR" dirty="0"/>
              <a:t>Techno </a:t>
            </a:r>
            <a:r>
              <a:rPr lang="fr-FR" dirty="0" err="1"/>
              <a:t>gensim</a:t>
            </a:r>
            <a:r>
              <a:rPr lang="fr-FR" dirty="0"/>
              <a:t> car c’est un </a:t>
            </a:r>
            <a:r>
              <a:rPr lang="fr-FR"/>
              <a:t>bibliothèque spécialisée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Amélioration : meilleur </a:t>
            </a:r>
            <a:r>
              <a:rPr lang="fr-FR" dirty="0" err="1"/>
              <a:t>preprocessing</a:t>
            </a:r>
            <a:r>
              <a:rPr lang="fr-FR" dirty="0"/>
              <a:t> (expressions…), transformer,</a:t>
            </a:r>
          </a:p>
        </p:txBody>
      </p:sp>
    </p:spTree>
    <p:extLst>
      <p:ext uri="{BB962C8B-B14F-4D97-AF65-F5344CB8AC3E}">
        <p14:creationId xmlns:p14="http://schemas.microsoft.com/office/powerpoint/2010/main" val="1638295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FCA9-D802-8AAE-EF33-FBBED7D5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0DF47-DBEC-9932-4A05-FE3993813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/>
              <a:t>Déploiement et automatisation des modèles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52BAA8-127E-6133-D0DD-AAA9F2D48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/>
              <a:t>Méthode de sauvegarde</a:t>
            </a:r>
          </a:p>
          <a:p>
            <a:r>
              <a:rPr lang="fr-FR"/>
              <a:t>Processus CI/CD</a:t>
            </a:r>
          </a:p>
          <a:p>
            <a:r>
              <a:rPr lang="fr-FR"/>
              <a:t>Système de monitoring</a:t>
            </a:r>
          </a:p>
          <a:p>
            <a:r>
              <a:rPr lang="fr-FR"/>
              <a:t>Système de collecte de données</a:t>
            </a:r>
            <a:endParaRPr lang="fr-FR" dirty="0"/>
          </a:p>
        </p:txBody>
      </p:sp>
      <p:pic>
        <p:nvPicPr>
          <p:cNvPr id="4" name="Image 3" descr="Une image contenant clipart, émoticôn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CCE6672-5958-6A11-E252-4635A332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-1758978"/>
            <a:ext cx="5283200" cy="14605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65E57E1-BAD5-42CF-834D-73D737E2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03340" y="3104356"/>
            <a:ext cx="1095735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0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4DFED-2CB2-4D21-DAE6-46DBF0295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A9830292-BE80-BBB3-EC26-C0DC03AF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529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44C19FAB-70E4-5A76-8608-78AA2D46DCAF}"/>
              </a:ext>
            </a:extLst>
          </p:cNvPr>
          <p:cNvGrpSpPr/>
          <p:nvPr/>
        </p:nvGrpSpPr>
        <p:grpSpPr>
          <a:xfrm>
            <a:off x="4518229" y="1910819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5C236A9-0532-0DAB-AC98-D8635FB0A24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8C7DB4F-8202-FFBC-9B18-B9857EDD1E8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DA2CADF-6337-973F-5E59-5547A3786B3C}"/>
              </a:ext>
            </a:extLst>
          </p:cNvPr>
          <p:cNvGrpSpPr/>
          <p:nvPr/>
        </p:nvGrpSpPr>
        <p:grpSpPr>
          <a:xfrm>
            <a:off x="13784348" y="1910819"/>
            <a:ext cx="6119605" cy="1923202"/>
            <a:chOff x="5562600" y="4381500"/>
            <a:chExt cx="4629150" cy="142875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D994CC8-0AB2-2601-B4BA-634A5F54409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avec coins rognés en diagonale 18">
              <a:extLst>
                <a:ext uri="{FF2B5EF4-FFF2-40B4-BE49-F238E27FC236}">
                  <a16:creationId xmlns:a16="http://schemas.microsoft.com/office/drawing/2014/main" id="{C95516F1-B198-6A69-6831-347053912B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dirty="0"/>
                <a:t>Léna situation influenceuse française avec 3,14 millions d’abonnées sur You Tube vient de terminer la 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 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E57A3A0-C61E-D716-A868-962E83F39686}"/>
              </a:ext>
            </a:extLst>
          </p:cNvPr>
          <p:cNvGrpSpPr/>
          <p:nvPr/>
        </p:nvGrpSpPr>
        <p:grpSpPr>
          <a:xfrm>
            <a:off x="14086551" y="4364817"/>
            <a:ext cx="5112385" cy="173270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2BDF3A8C-BE4A-1F2E-30C4-200AB860A62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67F2D3A7-98BB-5DF1-3FF8-76B6B14D7C5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8107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A6F05-58AC-3F5E-B7B9-60BBA6A7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de sauvegarde</a:t>
            </a:r>
          </a:p>
        </p:txBody>
      </p:sp>
      <p:pic>
        <p:nvPicPr>
          <p:cNvPr id="5" name="Image 4" descr="Une image contenant clipart, émoticôn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671EBB8-1FE7-8870-2160-5C18760EE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146" y="1663928"/>
            <a:ext cx="3624262" cy="100189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8E4E71F-3E5B-D6F0-0799-46067121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77" y="2869767"/>
            <a:ext cx="11831046" cy="143125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833EC0B-CC71-941D-3781-4388DA631928}"/>
              </a:ext>
            </a:extLst>
          </p:cNvPr>
          <p:cNvSpPr/>
          <p:nvPr/>
        </p:nvSpPr>
        <p:spPr>
          <a:xfrm>
            <a:off x="2042196" y="5003251"/>
            <a:ext cx="9207613" cy="143125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fr-FR" dirty="0"/>
              <a:t>Stockage de modèles volumineux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Accès sécurisé grâce à des </a:t>
            </a:r>
            <a:r>
              <a:rPr lang="fr-FR" dirty="0" err="1"/>
              <a:t>token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Utilisation simple via pipeline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Versionning</a:t>
            </a:r>
            <a:r>
              <a:rPr lang="fr-FR" dirty="0"/>
              <a:t> « manuel »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FFBFBFE-3E6D-D73B-C8D8-CF1D4D823114}"/>
              </a:ext>
            </a:extLst>
          </p:cNvPr>
          <p:cNvGrpSpPr/>
          <p:nvPr/>
        </p:nvGrpSpPr>
        <p:grpSpPr>
          <a:xfrm>
            <a:off x="1278491" y="4629045"/>
            <a:ext cx="3157322" cy="1089834"/>
            <a:chOff x="5562600" y="4381499"/>
            <a:chExt cx="4629150" cy="1428750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F30E7CBB-3E27-4179-F993-4A11142310DC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avec coins rognés en diagonale 8">
              <a:extLst>
                <a:ext uri="{FF2B5EF4-FFF2-40B4-BE49-F238E27FC236}">
                  <a16:creationId xmlns:a16="http://schemas.microsoft.com/office/drawing/2014/main" id="{559B62A4-72FF-A6A6-B5DA-D2F6CC8D0A5C}"/>
                </a:ext>
              </a:extLst>
            </p:cNvPr>
            <p:cNvSpPr/>
            <p:nvPr/>
          </p:nvSpPr>
          <p:spPr>
            <a:xfrm>
              <a:off x="5791200" y="4381499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Avantages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74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CCC7-03F8-2BA3-BD46-81565C0C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processus CI/CD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2172C4-619A-948E-5170-B3836F29F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intégration continue des modifications grâce à </a:t>
            </a:r>
            <a:r>
              <a:rPr lang="fr-FR" dirty="0" err="1"/>
              <a:t>github</a:t>
            </a:r>
            <a:r>
              <a:rPr lang="fr-FR" dirty="0"/>
              <a:t> action avec un </a:t>
            </a:r>
            <a:r>
              <a:rPr lang="fr-FR" dirty="0" err="1"/>
              <a:t>répo</a:t>
            </a:r>
            <a:r>
              <a:rPr lang="fr-FR" dirty="0"/>
              <a:t> qui alimente l’application </a:t>
            </a:r>
            <a:r>
              <a:rPr lang="fr-FR" dirty="0" err="1"/>
              <a:t>streamlit</a:t>
            </a:r>
            <a:r>
              <a:rPr lang="fr-FR" dirty="0"/>
              <a:t> déployé</a:t>
            </a:r>
          </a:p>
          <a:p>
            <a:endParaRPr lang="fr-FR" dirty="0"/>
          </a:p>
          <a:p>
            <a:r>
              <a:rPr lang="fr-FR" dirty="0"/>
              <a:t>CD : déploiement continues, c’est-à-dire rendre accessible à l’</a:t>
            </a:r>
            <a:r>
              <a:rPr lang="fr-FR" dirty="0" err="1"/>
              <a:t>utiliseur</a:t>
            </a:r>
            <a:endParaRPr lang="fr-FR" dirty="0"/>
          </a:p>
          <a:p>
            <a:r>
              <a:rPr lang="fr-FR" dirty="0"/>
              <a:t>1 migration de la base de données vers mongo atlas</a:t>
            </a:r>
          </a:p>
          <a:p>
            <a:r>
              <a:rPr lang="fr-FR" dirty="0"/>
              <a:t>Déploiement sur </a:t>
            </a:r>
            <a:r>
              <a:rPr lang="fr-FR" dirty="0" err="1"/>
              <a:t>streamlit</a:t>
            </a:r>
            <a:r>
              <a:rPr lang="fr-FR" dirty="0"/>
              <a:t> cloud</a:t>
            </a:r>
          </a:p>
          <a:p>
            <a:r>
              <a:rPr lang="fr-FR" dirty="0"/>
              <a:t>Ci/cd avec git hub action et mise à jour horaire de la base de données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918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4EF22-8F3C-12E6-2E98-75786CE46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BF5BD6-8A84-D8A5-0869-293A345B0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processus CI/CD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58349A-66A6-979D-E5A0-FBCF450C1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CI : intégration continue,  c’est-à-dire que intégration continue des modifications </a:t>
            </a:r>
          </a:p>
          <a:p>
            <a:r>
              <a:rPr lang="fr-FR" dirty="0"/>
              <a:t>CD : déploiement continues, c’est-à-dire rendre accessible à l’</a:t>
            </a:r>
            <a:r>
              <a:rPr lang="fr-FR" dirty="0" err="1"/>
              <a:t>utiliseur</a:t>
            </a:r>
            <a:endParaRPr lang="fr-FR" dirty="0"/>
          </a:p>
          <a:p>
            <a:r>
              <a:rPr lang="fr-FR" dirty="0"/>
              <a:t>1 migration de la base de données vers mongo atlas</a:t>
            </a:r>
          </a:p>
          <a:p>
            <a:r>
              <a:rPr lang="fr-FR" dirty="0"/>
              <a:t>Déploiement sur </a:t>
            </a:r>
            <a:r>
              <a:rPr lang="fr-FR" dirty="0" err="1"/>
              <a:t>streamlit</a:t>
            </a:r>
            <a:r>
              <a:rPr lang="fr-FR" dirty="0"/>
              <a:t> cloud</a:t>
            </a:r>
          </a:p>
          <a:p>
            <a:r>
              <a:rPr lang="fr-FR" dirty="0"/>
              <a:t>Ci/cd avec git hub action et mise à jour horaire de la base de données</a:t>
            </a:r>
          </a:p>
          <a:p>
            <a:endParaRPr lang="fr-FR" dirty="0"/>
          </a:p>
        </p:txBody>
      </p:sp>
      <p:pic>
        <p:nvPicPr>
          <p:cNvPr id="5" name="Image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8C11F46C-018D-A43D-E219-C8058685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0" y="4091461"/>
            <a:ext cx="5062747" cy="2401414"/>
          </a:xfrm>
          <a:prstGeom prst="rect">
            <a:avLst/>
          </a:prstGeom>
        </p:spPr>
      </p:pic>
      <p:pic>
        <p:nvPicPr>
          <p:cNvPr id="7" name="Image 6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BDAF4095-588E-1B50-02C1-CE7A3DC4B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78851"/>
            <a:ext cx="4414477" cy="191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26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4521A-1A28-6D5A-BC2D-2E8D497B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monitoring de la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923B2-AE0B-542D-DD0E-16208AAB3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Sauvegarder la distribution de la taille des commentaires et des labels et comparer à celle de mes données d’entrainement pour voir s’il faut mettre à jour mes données d’entrainement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75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90152D-7077-A7E9-E36C-5EF2E606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collecte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1133DE-C202-F03A-C1C1-63CCA9F2F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etl</a:t>
            </a:r>
            <a:endParaRPr lang="fr-FR" dirty="0"/>
          </a:p>
        </p:txBody>
      </p:sp>
      <p:pic>
        <p:nvPicPr>
          <p:cNvPr id="5" name="Image 4" descr="Une image contenant diagramme, text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90EA3AB7-7583-532A-ABC3-D2B12C81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468818"/>
            <a:ext cx="7772400" cy="506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4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 humoristique, véhicule, rou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AF3114DA-65E2-A893-1977-FC5F65CC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168" y="2316163"/>
            <a:ext cx="4739433" cy="473943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A81A573F-0DAC-429B-8AE3-4F36C5A1B08F}"/>
              </a:ext>
            </a:extLst>
          </p:cNvPr>
          <p:cNvGrpSpPr/>
          <p:nvPr/>
        </p:nvGrpSpPr>
        <p:grpSpPr>
          <a:xfrm>
            <a:off x="3742961" y="2226711"/>
            <a:ext cx="5096501" cy="1583985"/>
            <a:chOff x="4333954" y="847492"/>
            <a:chExt cx="10364608" cy="17804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D4F20C3-A26A-A6FA-0966-C365F012F737}"/>
                </a:ext>
              </a:extLst>
            </p:cNvPr>
            <p:cNvSpPr txBox="1"/>
            <p:nvPr/>
          </p:nvSpPr>
          <p:spPr>
            <a:xfrm>
              <a:off x="4333954" y="863594"/>
              <a:ext cx="10162479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0C9C0EE0-08A6-9137-67D7-51E451920190}"/>
                </a:ext>
              </a:extLst>
            </p:cNvPr>
            <p:cNvSpPr txBox="1"/>
            <p:nvPr/>
          </p:nvSpPr>
          <p:spPr>
            <a:xfrm>
              <a:off x="4536085" y="847492"/>
              <a:ext cx="10162477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12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535693-09B0-5AB8-1615-808DE5D40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 humoristique, véhicule, rou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BF28BE4A-3EB1-5135-B633-026C5DE6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41" y="2118567"/>
            <a:ext cx="4739433" cy="473943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8359B56C-67AF-FA42-0D5B-7D86A13E683E}"/>
              </a:ext>
            </a:extLst>
          </p:cNvPr>
          <p:cNvGrpSpPr/>
          <p:nvPr/>
        </p:nvGrpSpPr>
        <p:grpSpPr>
          <a:xfrm>
            <a:off x="3742961" y="2226711"/>
            <a:ext cx="5096501" cy="1583985"/>
            <a:chOff x="4333954" y="847492"/>
            <a:chExt cx="10364608" cy="17804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4B8ACC2-B3D5-F042-353E-210B240A61B9}"/>
                </a:ext>
              </a:extLst>
            </p:cNvPr>
            <p:cNvSpPr txBox="1"/>
            <p:nvPr/>
          </p:nvSpPr>
          <p:spPr>
            <a:xfrm>
              <a:off x="4333954" y="863594"/>
              <a:ext cx="10162479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71DE64A-E103-8238-03E6-80EC8C02D618}"/>
                </a:ext>
              </a:extLst>
            </p:cNvPr>
            <p:cNvSpPr txBox="1"/>
            <p:nvPr/>
          </p:nvSpPr>
          <p:spPr>
            <a:xfrm>
              <a:off x="4536085" y="847492"/>
              <a:ext cx="10162477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68DED7D-A00B-BD77-68BB-762CECA0FBFE}"/>
              </a:ext>
            </a:extLst>
          </p:cNvPr>
          <p:cNvSpPr txBox="1"/>
          <p:nvPr/>
        </p:nvSpPr>
        <p:spPr>
          <a:xfrm>
            <a:off x="3408218" y="3810696"/>
            <a:ext cx="4073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hlinkClick r:id="rId3" tooltip="accédez à l'application"/>
              </a:rPr>
              <a:t>Youreview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44448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F68F38-101A-C9D5-0F37-1C331F8F2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06132EB-E5D1-6DA9-933F-71C4573A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549"/>
            <a:ext cx="4019029" cy="4019029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920A7BBF-0AC8-5746-5B0D-5A172170AF99}"/>
              </a:ext>
            </a:extLst>
          </p:cNvPr>
          <p:cNvGrpSpPr/>
          <p:nvPr/>
        </p:nvGrpSpPr>
        <p:grpSpPr>
          <a:xfrm>
            <a:off x="841579" y="443969"/>
            <a:ext cx="5883071" cy="2123658"/>
            <a:chOff x="4270579" y="847492"/>
            <a:chExt cx="10321890" cy="2123658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F0172C2-5E36-F268-6045-6CD5A093D799}"/>
                </a:ext>
              </a:extLst>
            </p:cNvPr>
            <p:cNvSpPr txBox="1"/>
            <p:nvPr/>
          </p:nvSpPr>
          <p:spPr>
            <a:xfrm>
              <a:off x="4270579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053A6C7-83CD-D49C-AC16-0770CDE5410E}"/>
                </a:ext>
              </a:extLst>
            </p:cNvPr>
            <p:cNvSpPr txBox="1"/>
            <p:nvPr/>
          </p:nvSpPr>
          <p:spPr>
            <a:xfrm>
              <a:off x="4429992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67CBF5C-5E5F-041E-122E-04901E92B77F}"/>
              </a:ext>
            </a:extLst>
          </p:cNvPr>
          <p:cNvGrpSpPr/>
          <p:nvPr/>
        </p:nvGrpSpPr>
        <p:grpSpPr>
          <a:xfrm>
            <a:off x="5605513" y="1732756"/>
            <a:ext cx="6119605" cy="1923202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BF96A825-C86D-3735-3ECC-A09F48B54DE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94C82C1B-B3E1-6396-50F5-AE44A240EA8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Léna situation influenceuse française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3,14 millions d’abonnées sur You Tube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EDC25E83-5D6E-14AD-A627-0B35FEE3EA03}"/>
              </a:ext>
            </a:extLst>
          </p:cNvPr>
          <p:cNvGrpSpPr/>
          <p:nvPr/>
        </p:nvGrpSpPr>
        <p:grpSpPr>
          <a:xfrm>
            <a:off x="5907716" y="4186754"/>
            <a:ext cx="5112385" cy="1732702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FB476BB-A9DE-5A2B-E10E-21B409781B6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1C392CE5-D527-2759-75AE-282AF915F6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19A39AD8-0F74-0C8E-EDEC-66346407FF45}"/>
              </a:ext>
            </a:extLst>
          </p:cNvPr>
          <p:cNvGrpSpPr/>
          <p:nvPr/>
        </p:nvGrpSpPr>
        <p:grpSpPr>
          <a:xfrm>
            <a:off x="13311602" y="2053154"/>
            <a:ext cx="8420100" cy="4267200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D7D11E9-2390-D8B9-1399-ED63F9359C5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4C3134A9-9A7F-B1B1-B7A7-7C414A619EC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Connaitre les avis des ses auditeurs sur ce concept</a:t>
              </a:r>
            </a:p>
            <a:p>
              <a:r>
                <a:rPr lang="fr-FR" sz="2800" dirty="0"/>
                <a:t>Savoir ce qui plait ou non, à améliorer</a:t>
              </a:r>
            </a:p>
            <a:p>
              <a:r>
                <a:rPr lang="fr-FR" sz="2800" dirty="0"/>
                <a:t>Découvrir des idées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3E59564-3509-3168-6542-B50F1E5865F4}"/>
              </a:ext>
            </a:extLst>
          </p:cNvPr>
          <p:cNvGrpSpPr/>
          <p:nvPr/>
        </p:nvGrpSpPr>
        <p:grpSpPr>
          <a:xfrm>
            <a:off x="-231166" y="-1761734"/>
            <a:ext cx="8119419" cy="1107996"/>
            <a:chOff x="628649" y="659898"/>
            <a:chExt cx="8119419" cy="1107996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508D79F-28C8-6A57-EACE-0EEDFFCBEFE2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5F01A4-D840-A1D3-A827-EC94ABCBDA44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96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579A1-2022-A66B-8A7F-452AEF118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6A88D7F-2BB0-DCA3-9710-390FA928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3981450"/>
            <a:ext cx="2876550" cy="287655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199B02D1-E0B3-03BF-DFC5-D7C29C0F1848}"/>
              </a:ext>
            </a:extLst>
          </p:cNvPr>
          <p:cNvGrpSpPr/>
          <p:nvPr/>
        </p:nvGrpSpPr>
        <p:grpSpPr>
          <a:xfrm>
            <a:off x="770323" y="1414450"/>
            <a:ext cx="8420100" cy="4267200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8777521-EEA8-7314-F488-1EC5845785B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250CBC09-5AAB-ECEE-2495-C5034DF7DAD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Connaitre les avis des ses auditeurs sur ce concept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Savoir ce qui plait ou non, à améliorer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Découvrir des idées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dirty="0"/>
            </a:p>
            <a:p>
              <a:r>
                <a:rPr lang="fr-FR" sz="2800" dirty="0">
                  <a:sym typeface="Wingdings" pitchFamily="2" charset="2"/>
                </a:rPr>
                <a:t> Enjeux stratégiques et économique</a:t>
              </a:r>
              <a:endParaRPr lang="fr-FR" sz="2800" dirty="0"/>
            </a:p>
            <a:p>
              <a:endParaRPr lang="fr-FR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8D09E91-025B-DF84-8FBF-89079CE48664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3A51EBA-B316-0184-3043-B649556663DA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9E37EA7-E8A4-5750-7FEA-5F66B41C9CC1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49A4C34-D885-632E-47C2-24D843C06CF1}"/>
              </a:ext>
            </a:extLst>
          </p:cNvPr>
          <p:cNvSpPr txBox="1"/>
          <p:nvPr/>
        </p:nvSpPr>
        <p:spPr>
          <a:xfrm>
            <a:off x="4323" y="8216246"/>
            <a:ext cx="88232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Quelle orientation stratégique pour les vlog d’aout 2026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12214C3-9056-7588-8F56-65625751718D}"/>
              </a:ext>
            </a:extLst>
          </p:cNvPr>
          <p:cNvGrpSpPr/>
          <p:nvPr/>
        </p:nvGrpSpPr>
        <p:grpSpPr>
          <a:xfrm>
            <a:off x="7268634" y="-2297215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8A8909F1-BC9F-AC27-4250-8213F1F0DA5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EF9D4155-AF97-737F-0A30-64CA1470327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3780373-69D2-A06E-AF4D-400199930E68}"/>
              </a:ext>
            </a:extLst>
          </p:cNvPr>
          <p:cNvGrpSpPr/>
          <p:nvPr/>
        </p:nvGrpSpPr>
        <p:grpSpPr>
          <a:xfrm>
            <a:off x="5849335" y="8158827"/>
            <a:ext cx="4093631" cy="116864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BA3A97AC-14A6-B394-2561-C9CC083D8F4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D02A737-3877-2C2B-DD23-3625CED0721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324C79B-6CC4-967E-00D4-A33F51534073}"/>
              </a:ext>
            </a:extLst>
          </p:cNvPr>
          <p:cNvGrpSpPr/>
          <p:nvPr/>
        </p:nvGrpSpPr>
        <p:grpSpPr>
          <a:xfrm>
            <a:off x="-2285536" y="7273803"/>
            <a:ext cx="4093631" cy="1168644"/>
            <a:chOff x="5562600" y="4381500"/>
            <a:chExt cx="4629150" cy="142875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E99A1EE1-7250-AEC1-3AC4-40ECD6E2424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D0738B1E-202B-FAA4-8793-534403D8431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7C17C940-CA0E-1A8A-3651-737580AA55D2}"/>
              </a:ext>
            </a:extLst>
          </p:cNvPr>
          <p:cNvGrpSpPr/>
          <p:nvPr/>
        </p:nvGrpSpPr>
        <p:grpSpPr>
          <a:xfrm>
            <a:off x="-1522340" y="-1778502"/>
            <a:ext cx="4093631" cy="1168644"/>
            <a:chOff x="5562600" y="4381500"/>
            <a:chExt cx="4629150" cy="1428750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5B42C82B-2ADC-CC77-FEE6-F396B13C45F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6CAB09D5-371D-3291-BD84-E0672916A23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E0637E5-12F2-7D53-0BB9-E663ADA5A11F}"/>
              </a:ext>
            </a:extLst>
          </p:cNvPr>
          <p:cNvGrpSpPr/>
          <p:nvPr/>
        </p:nvGrpSpPr>
        <p:grpSpPr>
          <a:xfrm>
            <a:off x="12473290" y="802445"/>
            <a:ext cx="4093631" cy="1168644"/>
            <a:chOff x="5562600" y="4381500"/>
            <a:chExt cx="4629150" cy="1428750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67E6389-34C7-DD98-06B1-1C26515C5B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A926867-7434-284E-467B-AF2494A2303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A3C4131-A9E4-08FB-FAE6-E549263BAF4E}"/>
              </a:ext>
            </a:extLst>
          </p:cNvPr>
          <p:cNvGrpSpPr/>
          <p:nvPr/>
        </p:nvGrpSpPr>
        <p:grpSpPr>
          <a:xfrm>
            <a:off x="-5115644" y="525382"/>
            <a:ext cx="8119419" cy="1107996"/>
            <a:chOff x="628649" y="659898"/>
            <a:chExt cx="8119419" cy="1107996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B9B1A9EF-1343-7C83-729C-826CD84FEADB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9901432-EDE0-D3A5-9C4C-5A756939BF5C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18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33472 L 0.00273 -0.35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3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B0F6C-ADF9-68FB-3E57-545F1473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6BFC71-22F2-551F-9A4C-95F9CEDA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302" y="3406302"/>
            <a:ext cx="3451698" cy="3451698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F22020C-5201-5F36-BD08-EBA2F32B42CC}"/>
              </a:ext>
            </a:extLst>
          </p:cNvPr>
          <p:cNvGrpSpPr/>
          <p:nvPr/>
        </p:nvGrpSpPr>
        <p:grpSpPr>
          <a:xfrm>
            <a:off x="601461" y="2260356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58FD97A-A276-872F-CDA2-41BA95C7511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11819E80-56D1-0CFB-53A1-28301F7A56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3C94111-3552-ECF2-576C-200E7D95A2A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A533C74-BD3C-3856-CD4C-637EFC891E87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10DD62F-26D5-6892-D007-00C5412CFE8D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8C0C474-5A62-EEA7-78BE-59260D330C20}"/>
              </a:ext>
            </a:extLst>
          </p:cNvPr>
          <p:cNvGrpSpPr/>
          <p:nvPr/>
        </p:nvGrpSpPr>
        <p:grpSpPr>
          <a:xfrm>
            <a:off x="4934935" y="3540494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7AAA7DDC-681F-9DC6-7CB1-B72FA9E03C2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DE3C9DA1-CBFA-A747-AC59-55B08F13FF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790E79C-306F-CF52-E55D-196B78C252DF}"/>
              </a:ext>
            </a:extLst>
          </p:cNvPr>
          <p:cNvGrpSpPr/>
          <p:nvPr/>
        </p:nvGrpSpPr>
        <p:grpSpPr>
          <a:xfrm>
            <a:off x="6348510" y="1873962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3C009FE-CC75-49F9-9FF8-426804A403B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85DE7F2A-8AE6-6362-0AEC-DE842DEEBAA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E149E16-C8D8-8930-39FA-759A9DAF2188}"/>
              </a:ext>
            </a:extLst>
          </p:cNvPr>
          <p:cNvGrpSpPr/>
          <p:nvPr/>
        </p:nvGrpSpPr>
        <p:grpSpPr>
          <a:xfrm>
            <a:off x="4702836" y="5488011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32910E21-F34C-66B1-0467-203A8AAB1AE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837B9D4C-796D-D5B9-4A40-473538909B2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1A81718-1131-AAAC-C6CA-8705C2552BB7}"/>
              </a:ext>
            </a:extLst>
          </p:cNvPr>
          <p:cNvGrpSpPr/>
          <p:nvPr/>
        </p:nvGrpSpPr>
        <p:grpSpPr>
          <a:xfrm>
            <a:off x="322321" y="4336952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4E968AEB-2750-353E-D13E-3DBF0FBA830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7E62CE4C-56DE-3081-DD08-6B21FAD809F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D857469-326A-B09F-8288-026F050231E9}"/>
              </a:ext>
            </a:extLst>
          </p:cNvPr>
          <p:cNvGrpSpPr/>
          <p:nvPr/>
        </p:nvGrpSpPr>
        <p:grpSpPr>
          <a:xfrm>
            <a:off x="17781288" y="2458284"/>
            <a:ext cx="8039101" cy="2930571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D6F4F457-9BEA-B624-5B9A-038554B93548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50A5351-9A5C-688A-03E5-3120EAD75F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909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E9B06B-F94B-2A91-95E7-CC65162D3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CD0ABC9-6A4C-7396-413A-254E5C42B9BE}"/>
              </a:ext>
            </a:extLst>
          </p:cNvPr>
          <p:cNvGrpSpPr/>
          <p:nvPr/>
        </p:nvGrpSpPr>
        <p:grpSpPr>
          <a:xfrm>
            <a:off x="-10995712" y="1706904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47DBFCB-1976-DAF9-C8B0-B8D50F1B62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831D3904-4780-5163-5965-1FD1C71C4E5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5502A7E-CA81-7AC9-2D6D-3C24B7C9181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53CCBA4-A411-0F70-8F50-D6D0C296C255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6913CA0-CC19-7E38-486A-E52425B23F70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62FD22E-225C-0AE2-3727-0A56A6FD0877}"/>
              </a:ext>
            </a:extLst>
          </p:cNvPr>
          <p:cNvGrpSpPr/>
          <p:nvPr/>
        </p:nvGrpSpPr>
        <p:grpSpPr>
          <a:xfrm>
            <a:off x="-6662238" y="2987042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CB4D926-6132-CAE8-FBCC-309053CD766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B62C31B8-06D5-F116-E84D-8E20807FDDC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816BAF4-21A3-0A01-A9C1-38F1DC4B4D79}"/>
              </a:ext>
            </a:extLst>
          </p:cNvPr>
          <p:cNvGrpSpPr/>
          <p:nvPr/>
        </p:nvGrpSpPr>
        <p:grpSpPr>
          <a:xfrm>
            <a:off x="-5248663" y="1320510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912B8F0B-E69C-FC1B-8987-54593E71950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2E89D27B-8783-A6C4-49AF-20FD6AA2A86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E29A07-A8D5-FD0B-DD63-A158D164F41F}"/>
              </a:ext>
            </a:extLst>
          </p:cNvPr>
          <p:cNvGrpSpPr/>
          <p:nvPr/>
        </p:nvGrpSpPr>
        <p:grpSpPr>
          <a:xfrm>
            <a:off x="-6894337" y="4934559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50BF8F3-7F48-C8F5-E60E-E45A1CBBFC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516148F7-3956-A4EF-85C7-330528097C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C7BADA-3988-C38D-96CD-98D80BBCEDE4}"/>
              </a:ext>
            </a:extLst>
          </p:cNvPr>
          <p:cNvGrpSpPr/>
          <p:nvPr/>
        </p:nvGrpSpPr>
        <p:grpSpPr>
          <a:xfrm>
            <a:off x="-11274852" y="3783500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EF68AD1-E5C6-DC18-5522-6D8E6F550F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39F6CC41-3282-086D-20B6-24B893FC19C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F035947-D7AA-764C-3289-D84827B5D29B}"/>
              </a:ext>
            </a:extLst>
          </p:cNvPr>
          <p:cNvGrpSpPr/>
          <p:nvPr/>
        </p:nvGrpSpPr>
        <p:grpSpPr>
          <a:xfrm>
            <a:off x="3412145" y="2568239"/>
            <a:ext cx="8039101" cy="2930571"/>
            <a:chOff x="5562600" y="4381500"/>
            <a:chExt cx="4629150" cy="1428750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698D5070-4DE3-D1CC-80F1-368353ADB3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 : avec coins rognés en diagonale 22">
              <a:extLst>
                <a:ext uri="{FF2B5EF4-FFF2-40B4-BE49-F238E27FC236}">
                  <a16:creationId xmlns:a16="http://schemas.microsoft.com/office/drawing/2014/main" id="{7B54720E-A637-3E9D-ABA2-F0123B5EBF4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5C3B226-D832-CFA5-223E-192657D2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61" y="2505977"/>
            <a:ext cx="4368846" cy="4368846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4AAC7E3-66C0-0849-9B10-11A9C150D0EA}"/>
              </a:ext>
            </a:extLst>
          </p:cNvPr>
          <p:cNvGrpSpPr/>
          <p:nvPr/>
        </p:nvGrpSpPr>
        <p:grpSpPr>
          <a:xfrm>
            <a:off x="12888197" y="1937754"/>
            <a:ext cx="10321890" cy="3785652"/>
            <a:chOff x="4270579" y="847492"/>
            <a:chExt cx="10321890" cy="3785652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27A2A76-446E-ECBA-049E-A07FE691B069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B42423B-E3B4-8D40-08B2-8ECB62A7E2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9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A0B85-1F8D-2DF8-BF2D-F0D97CA6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71C76A7A-08B1-EA7C-1078-05C97B75F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048" y="1123950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89914221-6C45-F1E0-3674-3C7FB581A052}"/>
              </a:ext>
            </a:extLst>
          </p:cNvPr>
          <p:cNvGrpSpPr/>
          <p:nvPr/>
        </p:nvGrpSpPr>
        <p:grpSpPr>
          <a:xfrm>
            <a:off x="2905997" y="15361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0647B6D-069A-352A-A82B-D96CE1F233DD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0B617CC-5AE9-0B56-961C-2937C2C45A7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45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11191</TotalTime>
  <Words>2316</Words>
  <Application>Microsoft Macintosh PowerPoint</Application>
  <PresentationFormat>Grand écran</PresentationFormat>
  <Paragraphs>485</Paragraphs>
  <Slides>46</Slides>
  <Notes>2</Notes>
  <HiddenSlides>6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3" baseType="lpstr">
      <vt:lpstr>ADLaM Display</vt:lpstr>
      <vt:lpstr>Aptos</vt:lpstr>
      <vt:lpstr>Aptos Display</vt:lpstr>
      <vt:lpstr>Arial</vt:lpstr>
      <vt:lpstr>Calibri</vt:lpstr>
      <vt:lpstr>Wingdings</vt:lpstr>
      <vt:lpstr>Thème Office</vt:lpstr>
      <vt:lpstr>You review</vt:lpstr>
      <vt:lpstr>Sommaire</vt:lpstr>
      <vt:lpstr>Analyse du besoin et résolution de problème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Présentation PowerPoint</vt:lpstr>
      <vt:lpstr>Présentation PowerPoint</vt:lpstr>
      <vt:lpstr>Présentation PowerPoint</vt:lpstr>
      <vt:lpstr>Stratégie de résolution du problème</vt:lpstr>
      <vt:lpstr>Présentation PowerPoint</vt:lpstr>
      <vt:lpstr>Développement de modèles d’apprentissage automatique</vt:lpstr>
      <vt:lpstr>Données pour l’apprentissage &amp; construction de variables</vt:lpstr>
      <vt:lpstr>Présentation PowerPoint</vt:lpstr>
      <vt:lpstr>Données pour l’apprentissage &amp; construction de variables</vt:lpstr>
      <vt:lpstr>Jeu de données exploitable pour l’apprentissage / construction de variables</vt:lpstr>
      <vt:lpstr>Des méthodes de sélection de variables</vt:lpstr>
      <vt:lpstr>Entrainement du modèle d’analyse de sentiment</vt:lpstr>
      <vt:lpstr>Entrainement du modèle d’analyse de sentiment</vt:lpstr>
      <vt:lpstr>Entrainement du modèle d’analyse de sentiment</vt:lpstr>
      <vt:lpstr>Une méthode d’optimisation des modèles</vt:lpstr>
      <vt:lpstr>Une méthode d’optimisation des modèles</vt:lpstr>
      <vt:lpstr>Topic modeling</vt:lpstr>
      <vt:lpstr>Déploiement et automatisation des modèles</vt:lpstr>
      <vt:lpstr>Une méthode de sauvegarde</vt:lpstr>
      <vt:lpstr>Un processus CI/CD</vt:lpstr>
      <vt:lpstr>Un processus CI/CD</vt:lpstr>
      <vt:lpstr>Un système de monitoring de la performance</vt:lpstr>
      <vt:lpstr>Un système de collecte de données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FURTADO LEAL Carla</dc:creator>
  <cp:lastModifiedBy>FURTADO LEAL Carla</cp:lastModifiedBy>
  <cp:revision>89</cp:revision>
  <dcterms:created xsi:type="dcterms:W3CDTF">2025-08-26T17:00:21Z</dcterms:created>
  <dcterms:modified xsi:type="dcterms:W3CDTF">2025-09-15T19:53:00Z</dcterms:modified>
</cp:coreProperties>
</file>